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5"/>
  </p:notesMasterIdLst>
  <p:sldIdLst>
    <p:sldId id="256" r:id="rId2"/>
    <p:sldId id="257" r:id="rId3"/>
    <p:sldId id="268" r:id="rId4"/>
    <p:sldId id="273" r:id="rId5"/>
    <p:sldId id="274" r:id="rId6"/>
    <p:sldId id="270" r:id="rId7"/>
    <p:sldId id="276" r:id="rId8"/>
    <p:sldId id="289" r:id="rId9"/>
    <p:sldId id="261" r:id="rId10"/>
    <p:sldId id="265" r:id="rId11"/>
    <p:sldId id="291" r:id="rId12"/>
    <p:sldId id="277" r:id="rId13"/>
    <p:sldId id="278" r:id="rId14"/>
    <p:sldId id="279" r:id="rId15"/>
    <p:sldId id="283" r:id="rId16"/>
    <p:sldId id="284" r:id="rId17"/>
    <p:sldId id="285" r:id="rId18"/>
    <p:sldId id="286" r:id="rId19"/>
    <p:sldId id="287" r:id="rId20"/>
    <p:sldId id="288" r:id="rId21"/>
    <p:sldId id="292" r:id="rId22"/>
    <p:sldId id="293" r:id="rId23"/>
    <p:sldId id="294" r:id="rId24"/>
    <p:sldId id="295" r:id="rId25"/>
    <p:sldId id="296" r:id="rId26"/>
    <p:sldId id="297" r:id="rId27"/>
    <p:sldId id="298" r:id="rId28"/>
    <p:sldId id="299" r:id="rId29"/>
    <p:sldId id="290" r:id="rId30"/>
    <p:sldId id="281" r:id="rId31"/>
    <p:sldId id="282" r:id="rId32"/>
    <p:sldId id="275" r:id="rId33"/>
    <p:sldId id="280" r:id="rId34"/>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6C863"/>
    <a:srgbClr val="DD4023"/>
    <a:srgbClr val="FFFFFF"/>
    <a:srgbClr val="4DCEC1"/>
    <a:srgbClr val="6BA1AB"/>
    <a:srgbClr val="51798A"/>
    <a:srgbClr val="2D4448"/>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30" autoAdjust="0"/>
    <p:restoredTop sz="69677" autoAdjust="0"/>
  </p:normalViewPr>
  <p:slideViewPr>
    <p:cSldViewPr snapToGrid="0">
      <p:cViewPr varScale="1">
        <p:scale>
          <a:sx n="48" d="100"/>
          <a:sy n="48" d="100"/>
        </p:scale>
        <p:origin x="736"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____.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3200" b="1" i="0" u="none" strike="noStrike" kern="1200" baseline="0">
                <a:solidFill>
                  <a:schemeClr val="dk1">
                    <a:lumMod val="75000"/>
                    <a:lumOff val="25000"/>
                  </a:schemeClr>
                </a:solidFill>
                <a:latin typeface="+mn-lt"/>
                <a:ea typeface="+mn-ea"/>
                <a:cs typeface="+mn-cs"/>
              </a:defRPr>
            </a:pPr>
            <a:r>
              <a:rPr lang="en-US" sz="3200" dirty="0" smtClean="0"/>
              <a:t>The</a:t>
            </a:r>
            <a:r>
              <a:rPr lang="en-US" sz="3200" baseline="0" dirty="0" smtClean="0"/>
              <a:t> Number of </a:t>
            </a:r>
            <a:r>
              <a:rPr lang="en-US" sz="3200" dirty="0" smtClean="0"/>
              <a:t>Taxi </a:t>
            </a:r>
            <a:r>
              <a:rPr lang="en-US" sz="3200" dirty="0"/>
              <a:t>Stands in Seoul</a:t>
            </a:r>
          </a:p>
        </c:rich>
      </c:tx>
      <c:layout/>
      <c:overlay val="0"/>
      <c:spPr>
        <a:noFill/>
        <a:ln>
          <a:noFill/>
        </a:ln>
        <a:effectLst/>
      </c:spPr>
      <c:txPr>
        <a:bodyPr rot="0" spcFirstLastPara="1" vertOverflow="ellipsis" vert="horz" wrap="square" anchor="ctr" anchorCtr="1"/>
        <a:lstStyle/>
        <a:p>
          <a:pPr>
            <a:defRPr sz="3200" b="1" i="0" u="none" strike="noStrike" kern="1200" baseline="0">
              <a:solidFill>
                <a:schemeClr val="dk1">
                  <a:lumMod val="75000"/>
                  <a:lumOff val="25000"/>
                </a:schemeClr>
              </a:solidFill>
              <a:latin typeface="+mn-lt"/>
              <a:ea typeface="+mn-ea"/>
              <a:cs typeface="+mn-cs"/>
            </a:defRPr>
          </a:pPr>
          <a:endParaRPr lang="ko-KR"/>
        </a:p>
      </c:txPr>
    </c:title>
    <c:autoTitleDeleted val="0"/>
    <c:plotArea>
      <c:layout/>
      <c:doughnutChart>
        <c:varyColors val="1"/>
        <c:ser>
          <c:idx val="0"/>
          <c:order val="0"/>
          <c:tx>
            <c:strRef>
              <c:f>Sheet1!$B$1</c:f>
              <c:strCache>
                <c:ptCount val="1"/>
                <c:pt idx="0">
                  <c:v>Taxi Stands in Seoul</c:v>
                </c:pt>
              </c:strCache>
            </c:strRef>
          </c:tx>
          <c:dPt>
            <c:idx val="0"/>
            <c:bubble3D val="0"/>
            <c:spPr>
              <a:solidFill>
                <a:schemeClr val="accent1"/>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1-F84C-4B7B-9F4A-25A2C4AD8DAE}"/>
              </c:ext>
            </c:extLst>
          </c:dPt>
          <c:dPt>
            <c:idx val="1"/>
            <c:bubble3D val="0"/>
            <c:spPr>
              <a:solidFill>
                <a:schemeClr val="accent2"/>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3-F84C-4B7B-9F4A-25A2C4AD8DAE}"/>
              </c:ext>
            </c:extLst>
          </c:dPt>
          <c:dLbls>
            <c:spPr>
              <a:pattFill prst="pct75">
                <a:fgClr>
                  <a:schemeClr val="dk1">
                    <a:lumMod val="75000"/>
                    <a:lumOff val="25000"/>
                  </a:schemeClr>
                </a:fgClr>
                <a:bgClr>
                  <a:schemeClr val="dk1">
                    <a:lumMod val="65000"/>
                    <a:lumOff val="35000"/>
                  </a:scheme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2400" b="1" i="0" u="none" strike="noStrike" kern="1200" baseline="0">
                    <a:solidFill>
                      <a:schemeClr val="lt1"/>
                    </a:solidFill>
                    <a:latin typeface="+mn-lt"/>
                    <a:ea typeface="+mn-ea"/>
                    <a:cs typeface="+mn-cs"/>
                  </a:defRPr>
                </a:pPr>
                <a:endParaRPr lang="ko-KR"/>
              </a:p>
            </c:txPr>
            <c:showLegendKey val="0"/>
            <c:showVal val="0"/>
            <c:showCatName val="0"/>
            <c:showSerName val="0"/>
            <c:showPercent val="1"/>
            <c:showBubbleSize val="0"/>
            <c:showLeaderLines val="1"/>
            <c:leaderLines>
              <c:spPr>
                <a:ln w="9525">
                  <a:solidFill>
                    <a:schemeClr val="dk1">
                      <a:lumMod val="50000"/>
                      <a:lumOff val="50000"/>
                    </a:schemeClr>
                  </a:solidFill>
                </a:ln>
                <a:effectLst/>
              </c:spPr>
            </c:leaderLines>
            <c:extLst>
              <c:ext xmlns:c15="http://schemas.microsoft.com/office/drawing/2012/chart" uri="{CE6537A1-D6FC-4f65-9D91-7224C49458BB}">
                <c15:layout/>
              </c:ext>
            </c:extLst>
          </c:dLbls>
          <c:cat>
            <c:strRef>
              <c:f>Sheet1!$A$2:$A$3</c:f>
              <c:strCache>
                <c:ptCount val="2"/>
                <c:pt idx="0">
                  <c:v>Existing</c:v>
                </c:pt>
                <c:pt idx="1">
                  <c:v>Being Moved, Demolished</c:v>
                </c:pt>
              </c:strCache>
            </c:strRef>
          </c:cat>
          <c:val>
            <c:numRef>
              <c:f>Sheet1!$B$2:$B$3</c:f>
              <c:numCache>
                <c:formatCode>General</c:formatCode>
                <c:ptCount val="2"/>
                <c:pt idx="0">
                  <c:v>255</c:v>
                </c:pt>
                <c:pt idx="1">
                  <c:v>187</c:v>
                </c:pt>
              </c:numCache>
            </c:numRef>
          </c:val>
          <c:extLst>
            <c:ext xmlns:c16="http://schemas.microsoft.com/office/drawing/2014/chart" uri="{C3380CC4-5D6E-409C-BE32-E72D297353CC}">
              <c16:uniqueId val="{00000000-B1C0-43D2-B096-7E2D13943436}"/>
            </c:ext>
          </c:extLst>
        </c:ser>
        <c:dLbls>
          <c:showLegendKey val="0"/>
          <c:showVal val="0"/>
          <c:showCatName val="0"/>
          <c:showSerName val="0"/>
          <c:showPercent val="1"/>
          <c:showBubbleSize val="0"/>
          <c:showLeaderLines val="1"/>
        </c:dLbls>
        <c:firstSliceAng val="0"/>
        <c:holeSize val="50"/>
      </c:doughnutChart>
      <c:spPr>
        <a:noFill/>
        <a:ln>
          <a:noFill/>
        </a:ln>
        <a:effectLst/>
      </c:spPr>
    </c:plotArea>
    <c:legend>
      <c:legendPos val="r"/>
      <c:layout/>
      <c:overlay val="0"/>
      <c:spPr>
        <a:solidFill>
          <a:schemeClr val="lt1">
            <a:lumMod val="95000"/>
            <a:alpha val="39000"/>
          </a:schemeClr>
        </a:solidFill>
        <a:ln>
          <a:noFill/>
        </a:ln>
        <a:effectLst/>
      </c:spPr>
      <c:txPr>
        <a:bodyPr rot="0" spcFirstLastPara="1" vertOverflow="ellipsis" vert="horz" wrap="square" anchor="ctr" anchorCtr="1"/>
        <a:lstStyle/>
        <a:p>
          <a:pPr>
            <a:defRPr sz="1800" b="0" i="0" u="none" strike="noStrike" kern="1200" baseline="0">
              <a:solidFill>
                <a:schemeClr val="dk1">
                  <a:lumMod val="75000"/>
                  <a:lumOff val="25000"/>
                </a:schemeClr>
              </a:solidFill>
              <a:latin typeface="+mn-lt"/>
              <a:ea typeface="+mn-ea"/>
              <a:cs typeface="+mn-cs"/>
            </a:defRPr>
          </a:pPr>
          <a:endParaRPr lang="ko-KR"/>
        </a:p>
      </c:txPr>
    </c:legend>
    <c:plotVisOnly val="1"/>
    <c:dispBlanksAs val="gap"/>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ko-KR"/>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3">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dataLabel>
  <cs:dataLabelCallout>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F6FB62D-4199-4B7D-9188-460A6D5B6EB1}" type="datetimeFigureOut">
              <a:rPr lang="ko-KR" altLang="en-US" smtClean="0"/>
              <a:t>2021-06-13</a:t>
            </a:fld>
            <a:endParaRPr lang="ko-KR" altLang="en-US"/>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29CC58-065D-48CE-ADD7-657963AB0129}" type="slidenum">
              <a:rPr lang="ko-KR" altLang="en-US" smtClean="0"/>
              <a:t>‹#›</a:t>
            </a:fld>
            <a:endParaRPr lang="ko-KR" altLang="en-US"/>
          </a:p>
        </p:txBody>
      </p:sp>
    </p:spTree>
    <p:extLst>
      <p:ext uri="{BB962C8B-B14F-4D97-AF65-F5344CB8AC3E}">
        <p14:creationId xmlns:p14="http://schemas.microsoft.com/office/powerpoint/2010/main" val="3598251336"/>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BC29CC58-065D-48CE-ADD7-657963AB0129}" type="slidenum">
              <a:rPr lang="ko-KR" altLang="en-US" smtClean="0"/>
              <a:t>1</a:t>
            </a:fld>
            <a:endParaRPr lang="ko-KR" altLang="en-US"/>
          </a:p>
        </p:txBody>
      </p:sp>
    </p:spTree>
    <p:extLst>
      <p:ext uri="{BB962C8B-B14F-4D97-AF65-F5344CB8AC3E}">
        <p14:creationId xmlns:p14="http://schemas.microsoft.com/office/powerpoint/2010/main" val="13802673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Next extract the location</a:t>
            </a:r>
            <a:r>
              <a:rPr lang="en-US" altLang="ko-KR" baseline="0" dirty="0" smtClean="0"/>
              <a:t> data from </a:t>
            </a:r>
            <a:r>
              <a:rPr lang="en-US" altLang="ko-KR" baseline="0" dirty="0" err="1" smtClean="0"/>
              <a:t>instagram</a:t>
            </a:r>
            <a:r>
              <a:rPr lang="en-US" altLang="ko-KR" baseline="0" dirty="0" smtClean="0"/>
              <a:t> posting.</a:t>
            </a:r>
          </a:p>
          <a:p>
            <a:r>
              <a:rPr lang="en-US" altLang="ko-KR" baseline="0" dirty="0" smtClean="0"/>
              <a:t>We searched the post based on the district data in </a:t>
            </a:r>
            <a:r>
              <a:rPr lang="en-US" altLang="ko-KR" baseline="0" dirty="0" err="1" smtClean="0"/>
              <a:t>seoul</a:t>
            </a:r>
            <a:r>
              <a:rPr lang="en-US" altLang="ko-KR" baseline="0" dirty="0" smtClean="0"/>
              <a:t>. And in those posts tagged with popular cafes and restaurants, date time and location data are extracted by crawling. And then, it is loaded into </a:t>
            </a:r>
            <a:r>
              <a:rPr lang="en-US" altLang="ko-KR" baseline="0" dirty="0" err="1" smtClean="0"/>
              <a:t>hdfs</a:t>
            </a:r>
            <a:r>
              <a:rPr lang="en-US" altLang="ko-KR" baseline="0" dirty="0" smtClean="0"/>
              <a:t>.</a:t>
            </a:r>
            <a:endParaRPr lang="en-US" altLang="ko-KR" dirty="0"/>
          </a:p>
        </p:txBody>
      </p:sp>
      <p:sp>
        <p:nvSpPr>
          <p:cNvPr id="4" name="슬라이드 번호 개체 틀 3"/>
          <p:cNvSpPr>
            <a:spLocks noGrp="1"/>
          </p:cNvSpPr>
          <p:nvPr>
            <p:ph type="sldNum" sz="quarter" idx="10"/>
          </p:nvPr>
        </p:nvSpPr>
        <p:spPr/>
        <p:txBody>
          <a:bodyPr/>
          <a:lstStyle/>
          <a:p>
            <a:fld id="{BC29CC58-065D-48CE-ADD7-657963AB0129}" type="slidenum">
              <a:rPr lang="ko-KR" altLang="en-US" smtClean="0"/>
              <a:t>10</a:t>
            </a:fld>
            <a:endParaRPr lang="ko-KR" altLang="en-US"/>
          </a:p>
        </p:txBody>
      </p:sp>
    </p:spTree>
    <p:extLst>
      <p:ext uri="{BB962C8B-B14F-4D97-AF65-F5344CB8AC3E}">
        <p14:creationId xmlns:p14="http://schemas.microsoft.com/office/powerpoint/2010/main" val="40196170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After</a:t>
            </a:r>
            <a:r>
              <a:rPr lang="en-US" altLang="ko-KR" baseline="0" dirty="0" smtClean="0"/>
              <a:t> gather the data</a:t>
            </a:r>
            <a:r>
              <a:rPr lang="en-US" altLang="ko-KR" dirty="0" smtClean="0"/>
              <a:t>, analyze</a:t>
            </a:r>
            <a:r>
              <a:rPr lang="en-US" altLang="ko-KR" baseline="0" dirty="0" smtClean="0"/>
              <a:t> the relationship between locations data of taxi stand in Seoul and the number of posts uploaded in a specific time and location.</a:t>
            </a:r>
            <a:endParaRPr lang="ko-KR" altLang="en-US" dirty="0"/>
          </a:p>
        </p:txBody>
      </p:sp>
      <p:sp>
        <p:nvSpPr>
          <p:cNvPr id="4" name="슬라이드 번호 개체 틀 3"/>
          <p:cNvSpPr>
            <a:spLocks noGrp="1"/>
          </p:cNvSpPr>
          <p:nvPr>
            <p:ph type="sldNum" sz="quarter" idx="10"/>
          </p:nvPr>
        </p:nvSpPr>
        <p:spPr/>
        <p:txBody>
          <a:bodyPr/>
          <a:lstStyle/>
          <a:p>
            <a:fld id="{BC29CC58-065D-48CE-ADD7-657963AB0129}" type="slidenum">
              <a:rPr lang="ko-KR" altLang="en-US" smtClean="0"/>
              <a:t>11</a:t>
            </a:fld>
            <a:endParaRPr lang="ko-KR" altLang="en-US"/>
          </a:p>
        </p:txBody>
      </p:sp>
    </p:spTree>
    <p:extLst>
      <p:ext uri="{BB962C8B-B14F-4D97-AF65-F5344CB8AC3E}">
        <p14:creationId xmlns:p14="http://schemas.microsoft.com/office/powerpoint/2010/main" val="41697037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dirty="0" smtClean="0"/>
              <a:t>We performed a search on Instagram by attaching restaurants and cafes to data from 297 stations and 165 dong addresses to obtain location/date/time data for each searched post.</a:t>
            </a:r>
            <a:endParaRPr lang="ko-KR" altLang="en-US" dirty="0" smtClean="0"/>
          </a:p>
          <a:p>
            <a:endParaRPr lang="ko-KR" altLang="en-US" dirty="0"/>
          </a:p>
        </p:txBody>
      </p:sp>
      <p:sp>
        <p:nvSpPr>
          <p:cNvPr id="4" name="슬라이드 번호 개체 틀 3"/>
          <p:cNvSpPr>
            <a:spLocks noGrp="1"/>
          </p:cNvSpPr>
          <p:nvPr>
            <p:ph type="sldNum" sz="quarter" idx="10"/>
          </p:nvPr>
        </p:nvSpPr>
        <p:spPr/>
        <p:txBody>
          <a:bodyPr/>
          <a:lstStyle/>
          <a:p>
            <a:fld id="{BC29CC58-065D-48CE-ADD7-657963AB0129}" type="slidenum">
              <a:rPr lang="ko-KR" altLang="en-US" smtClean="0"/>
              <a:t>12</a:t>
            </a:fld>
            <a:endParaRPr lang="ko-KR" altLang="en-US"/>
          </a:p>
        </p:txBody>
      </p:sp>
    </p:spTree>
    <p:extLst>
      <p:ext uri="{BB962C8B-B14F-4D97-AF65-F5344CB8AC3E}">
        <p14:creationId xmlns:p14="http://schemas.microsoft.com/office/powerpoint/2010/main" val="34873172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dirty="0" smtClean="0"/>
              <a:t>The longitude and latitude of each post data obtained from crawling were extracted using the </a:t>
            </a:r>
            <a:r>
              <a:rPr lang="en-US" altLang="ko-KR" dirty="0" err="1" smtClean="0"/>
              <a:t>Kakao</a:t>
            </a:r>
            <a:r>
              <a:rPr lang="en-US" altLang="ko-KR" dirty="0" smtClean="0"/>
              <a:t> Map API.</a:t>
            </a:r>
            <a:endParaRPr lang="ko-KR" altLang="en-US" dirty="0" smtClean="0"/>
          </a:p>
          <a:p>
            <a:endParaRPr lang="ko-KR" altLang="en-US" dirty="0"/>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BC29CC58-065D-48CE-ADD7-657963AB0129}" type="slidenum">
              <a:rPr kumimoji="0" lang="ko-KR" altLang="en-US" sz="12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13</a:t>
            </a:fld>
            <a:endParaRPr kumimoji="0" lang="ko-KR" altLang="en-US" sz="12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15369211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dirty="0" smtClean="0"/>
              <a:t>By using Impala, The extracted latitude / longitude data was allocated to the Seoul section data, which was divided into 100,000 sections in Seoul, which had been made in advance. After that, we counted the number of posts for each section to check how much population is concentrated in the area.</a:t>
            </a:r>
            <a:endParaRPr lang="ko-KR" altLang="en-US" dirty="0" smtClean="0"/>
          </a:p>
          <a:p>
            <a:endParaRPr lang="ko-KR" altLang="en-US" dirty="0"/>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BC29CC58-065D-48CE-ADD7-657963AB0129}" type="slidenum">
              <a:rPr kumimoji="0" lang="ko-KR" altLang="en-US" sz="12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14</a:t>
            </a:fld>
            <a:endParaRPr kumimoji="0" lang="ko-KR" altLang="en-US" sz="12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34456671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b="0" i="0" dirty="0" smtClean="0">
                <a:solidFill>
                  <a:srgbClr val="000000"/>
                </a:solidFill>
                <a:effectLst/>
                <a:latin typeface="Noto Sans"/>
              </a:rPr>
              <a:t>in detail, we made a section table that divides Seoul into 100m intervals. </a:t>
            </a:r>
          </a:p>
          <a:p>
            <a:r>
              <a:rPr lang="en-US" altLang="ko-KR" b="0" i="0" dirty="0" smtClean="0">
                <a:solidFill>
                  <a:srgbClr val="000000"/>
                </a:solidFill>
                <a:effectLst/>
                <a:latin typeface="Noto Sans"/>
              </a:rPr>
              <a:t>Latitude and longitude 0.001 are the actual 100m distance. </a:t>
            </a:r>
          </a:p>
          <a:p>
            <a:r>
              <a:rPr lang="en-US" altLang="ko-KR" b="0" i="0" dirty="0" err="1" smtClean="0">
                <a:solidFill>
                  <a:srgbClr val="000000"/>
                </a:solidFill>
                <a:effectLst/>
                <a:latin typeface="Noto Sans"/>
              </a:rPr>
              <a:t>lt_lat</a:t>
            </a:r>
            <a:r>
              <a:rPr lang="en-US" altLang="ko-KR" b="0" i="0" dirty="0" smtClean="0">
                <a:solidFill>
                  <a:srgbClr val="000000"/>
                </a:solidFill>
                <a:effectLst/>
                <a:latin typeface="Noto Sans"/>
              </a:rPr>
              <a:t>, </a:t>
            </a:r>
            <a:r>
              <a:rPr lang="en-US" altLang="ko-KR" b="0" i="0" dirty="0" err="1" smtClean="0">
                <a:solidFill>
                  <a:srgbClr val="000000"/>
                </a:solidFill>
                <a:effectLst/>
                <a:latin typeface="Noto Sans"/>
              </a:rPr>
              <a:t>lt_lng</a:t>
            </a:r>
            <a:r>
              <a:rPr lang="en-US" altLang="ko-KR" b="0" i="0" dirty="0" smtClean="0">
                <a:solidFill>
                  <a:srgbClr val="000000"/>
                </a:solidFill>
                <a:effectLst/>
                <a:latin typeface="Noto Sans"/>
              </a:rPr>
              <a:t>, represents the coordinates of the left top point of each section which has 100m width and height.</a:t>
            </a:r>
          </a:p>
          <a:p>
            <a:r>
              <a:rPr lang="en-US" altLang="ko-KR" b="0" i="0" dirty="0" smtClean="0">
                <a:solidFill>
                  <a:srgbClr val="000000"/>
                </a:solidFill>
                <a:effectLst/>
                <a:latin typeface="Noto Sans"/>
              </a:rPr>
              <a:t>Relative </a:t>
            </a:r>
            <a:r>
              <a:rPr lang="en-US" altLang="ko-KR" b="0" i="0" dirty="0" err="1" smtClean="0">
                <a:solidFill>
                  <a:srgbClr val="000000"/>
                </a:solidFill>
                <a:effectLst/>
                <a:latin typeface="Noto Sans"/>
              </a:rPr>
              <a:t>xy</a:t>
            </a:r>
            <a:r>
              <a:rPr lang="en-US" altLang="ko-KR" b="0" i="0" dirty="0" smtClean="0">
                <a:solidFill>
                  <a:srgbClr val="000000"/>
                </a:solidFill>
                <a:effectLst/>
                <a:latin typeface="Noto Sans"/>
              </a:rPr>
              <a:t> is the relative position of each section from (0,0) to (426,240). This is used for partial loading.</a:t>
            </a:r>
          </a:p>
          <a:p>
            <a:r>
              <a:rPr lang="en-US" altLang="ko-KR" b="0" i="0" dirty="0" smtClean="0">
                <a:solidFill>
                  <a:srgbClr val="000000"/>
                </a:solidFill>
                <a:effectLst/>
                <a:latin typeface="Noto Sans"/>
              </a:rPr>
              <a:t>The standard </a:t>
            </a:r>
            <a:r>
              <a:rPr lang="en-US" altLang="ko-KR" b="0" i="0" dirty="0" err="1" smtClean="0">
                <a:solidFill>
                  <a:srgbClr val="000000"/>
                </a:solidFill>
                <a:effectLst/>
                <a:latin typeface="Noto Sans"/>
              </a:rPr>
              <a:t>lat,lng</a:t>
            </a:r>
            <a:r>
              <a:rPr lang="en-US" altLang="ko-KR" b="0" i="0" dirty="0" smtClean="0">
                <a:solidFill>
                  <a:srgbClr val="000000"/>
                </a:solidFill>
                <a:effectLst/>
                <a:latin typeface="Noto Sans"/>
              </a:rPr>
              <a:t> are the center points of each section. Information about the sections that appear on the map will be located at this point.</a:t>
            </a:r>
          </a:p>
          <a:p>
            <a:endParaRPr lang="ko-KR" altLang="en-US" dirty="0"/>
          </a:p>
        </p:txBody>
      </p:sp>
      <p:sp>
        <p:nvSpPr>
          <p:cNvPr id="4" name="슬라이드 번호 개체 틀 3"/>
          <p:cNvSpPr>
            <a:spLocks noGrp="1"/>
          </p:cNvSpPr>
          <p:nvPr>
            <p:ph type="sldNum" sz="quarter" idx="10"/>
          </p:nvPr>
        </p:nvSpPr>
        <p:spPr/>
        <p:txBody>
          <a:bodyPr/>
          <a:lstStyle/>
          <a:p>
            <a:fld id="{BC29CC58-065D-48CE-ADD7-657963AB0129}" type="slidenum">
              <a:rPr lang="ko-KR" altLang="en-US" smtClean="0"/>
              <a:t>15</a:t>
            </a:fld>
            <a:endParaRPr lang="ko-KR" altLang="en-US"/>
          </a:p>
        </p:txBody>
      </p:sp>
    </p:spTree>
    <p:extLst>
      <p:ext uri="{BB962C8B-B14F-4D97-AF65-F5344CB8AC3E}">
        <p14:creationId xmlns:p14="http://schemas.microsoft.com/office/powerpoint/2010/main" val="11540271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b="0" i="0" dirty="0" smtClean="0">
                <a:solidFill>
                  <a:srgbClr val="000000"/>
                </a:solidFill>
                <a:effectLst/>
                <a:latin typeface="Noto Sans"/>
              </a:rPr>
              <a:t>The database accessed by the Web server consists of two tables. The density table contains information on the number of mentioned posts per section after processed in Hadoop.</a:t>
            </a:r>
            <a:r>
              <a:rPr lang="en-US" altLang="ko-KR" dirty="0" smtClean="0"/>
              <a:t/>
            </a:r>
            <a:br>
              <a:rPr lang="en-US" altLang="ko-KR" dirty="0" smtClean="0"/>
            </a:br>
            <a:r>
              <a:rPr lang="en-US" altLang="ko-KR" b="0" i="0" dirty="0" smtClean="0">
                <a:solidFill>
                  <a:srgbClr val="000000"/>
                </a:solidFill>
                <a:effectLst/>
                <a:latin typeface="Noto Sans"/>
              </a:rPr>
              <a:t>The station table has information on the latitude and longitude of the taxi stand.</a:t>
            </a:r>
            <a:endParaRPr lang="ko-KR" altLang="en-US" dirty="0" smtClean="0"/>
          </a:p>
          <a:p>
            <a:endParaRPr lang="ko-KR" altLang="en-US" dirty="0"/>
          </a:p>
        </p:txBody>
      </p:sp>
      <p:sp>
        <p:nvSpPr>
          <p:cNvPr id="4" name="슬라이드 번호 개체 틀 3"/>
          <p:cNvSpPr>
            <a:spLocks noGrp="1"/>
          </p:cNvSpPr>
          <p:nvPr>
            <p:ph type="sldNum" sz="quarter" idx="10"/>
          </p:nvPr>
        </p:nvSpPr>
        <p:spPr/>
        <p:txBody>
          <a:bodyPr/>
          <a:lstStyle/>
          <a:p>
            <a:fld id="{BC29CC58-065D-48CE-ADD7-657963AB0129}" type="slidenum">
              <a:rPr lang="ko-KR" altLang="en-US" smtClean="0"/>
              <a:t>16</a:t>
            </a:fld>
            <a:endParaRPr lang="ko-KR" altLang="en-US"/>
          </a:p>
        </p:txBody>
      </p:sp>
    </p:spTree>
    <p:extLst>
      <p:ext uri="{BB962C8B-B14F-4D97-AF65-F5344CB8AC3E}">
        <p14:creationId xmlns:p14="http://schemas.microsoft.com/office/powerpoint/2010/main" val="10435203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b="0" i="0" dirty="0" smtClean="0">
                <a:solidFill>
                  <a:srgbClr val="000000"/>
                </a:solidFill>
                <a:effectLst/>
                <a:latin typeface="Noto Sans"/>
              </a:rPr>
              <a:t>Based on these databases, the server provides the http function, which allows </a:t>
            </a:r>
            <a:r>
              <a:rPr lang="en-US" altLang="ko-KR" b="0" i="0" dirty="0" err="1" smtClean="0">
                <a:solidFill>
                  <a:srgbClr val="000000"/>
                </a:solidFill>
                <a:effectLst/>
                <a:latin typeface="Noto Sans"/>
              </a:rPr>
              <a:t>index.php</a:t>
            </a:r>
            <a:r>
              <a:rPr lang="en-US" altLang="ko-KR" b="0" i="0" dirty="0" smtClean="0">
                <a:solidFill>
                  <a:srgbClr val="000000"/>
                </a:solidFill>
                <a:effectLst/>
                <a:latin typeface="Noto Sans"/>
              </a:rPr>
              <a:t> to route the locations of various resources by modifying the rewrite rule of .</a:t>
            </a:r>
            <a:r>
              <a:rPr lang="en-US" altLang="ko-KR" b="0" i="0" dirty="0" err="1" smtClean="0">
                <a:solidFill>
                  <a:srgbClr val="000000"/>
                </a:solidFill>
                <a:effectLst/>
                <a:latin typeface="Noto Sans"/>
              </a:rPr>
              <a:t>htaccess</a:t>
            </a:r>
            <a:r>
              <a:rPr lang="en-US" altLang="ko-KR" b="0" i="0" dirty="0" smtClean="0">
                <a:solidFill>
                  <a:srgbClr val="000000"/>
                </a:solidFill>
                <a:effectLst/>
                <a:latin typeface="Noto Sans"/>
              </a:rPr>
              <a:t>. </a:t>
            </a:r>
          </a:p>
          <a:p>
            <a:r>
              <a:rPr lang="en-US" altLang="ko-KR" b="0" i="0" dirty="0" smtClean="0">
                <a:solidFill>
                  <a:srgbClr val="000000"/>
                </a:solidFill>
                <a:effectLst/>
                <a:latin typeface="Noto Sans"/>
              </a:rPr>
              <a:t>Also, using </a:t>
            </a:r>
            <a:r>
              <a:rPr lang="en-US" altLang="ko-KR" b="0" i="0" dirty="0" err="1" smtClean="0">
                <a:solidFill>
                  <a:srgbClr val="000000"/>
                </a:solidFill>
                <a:effectLst/>
                <a:latin typeface="Noto Sans"/>
              </a:rPr>
              <a:t>RewriteBase</a:t>
            </a:r>
            <a:r>
              <a:rPr lang="en-US" altLang="ko-KR" b="0" i="0" dirty="0" smtClean="0">
                <a:solidFill>
                  <a:srgbClr val="000000"/>
                </a:solidFill>
                <a:effectLst/>
                <a:latin typeface="Noto Sans"/>
              </a:rPr>
              <a:t>, the base </a:t>
            </a:r>
            <a:r>
              <a:rPr lang="en-US" altLang="ko-KR" b="0" i="0" dirty="0" err="1" smtClean="0">
                <a:solidFill>
                  <a:srgbClr val="000000"/>
                </a:solidFill>
                <a:effectLst/>
                <a:latin typeface="Noto Sans"/>
              </a:rPr>
              <a:t>url</a:t>
            </a:r>
            <a:r>
              <a:rPr lang="en-US" altLang="ko-KR" b="0" i="0" dirty="0" smtClean="0">
                <a:solidFill>
                  <a:srgbClr val="000000"/>
                </a:solidFill>
                <a:effectLst/>
                <a:latin typeface="Noto Sans"/>
              </a:rPr>
              <a:t> of the </a:t>
            </a:r>
            <a:r>
              <a:rPr lang="en-US" altLang="ko-KR" b="0" i="0" dirty="0" err="1" smtClean="0">
                <a:solidFill>
                  <a:srgbClr val="000000"/>
                </a:solidFill>
                <a:effectLst/>
                <a:latin typeface="Noto Sans"/>
              </a:rPr>
              <a:t>api</a:t>
            </a:r>
            <a:r>
              <a:rPr lang="en-US" altLang="ko-KR" b="0" i="0" dirty="0" smtClean="0">
                <a:solidFill>
                  <a:srgbClr val="000000"/>
                </a:solidFill>
                <a:effectLst/>
                <a:latin typeface="Noto Sans"/>
              </a:rPr>
              <a:t> is placed under v1/. This can change the location of resources at once when the </a:t>
            </a:r>
            <a:r>
              <a:rPr lang="en-US" altLang="ko-KR" b="0" i="0" dirty="0" err="1" smtClean="0">
                <a:solidFill>
                  <a:srgbClr val="000000"/>
                </a:solidFill>
                <a:effectLst/>
                <a:latin typeface="Noto Sans"/>
              </a:rPr>
              <a:t>api</a:t>
            </a:r>
            <a:r>
              <a:rPr lang="en-US" altLang="ko-KR" b="0" i="0" dirty="0" smtClean="0">
                <a:solidFill>
                  <a:srgbClr val="000000"/>
                </a:solidFill>
                <a:effectLst/>
                <a:latin typeface="Noto Sans"/>
              </a:rPr>
              <a:t> version is updated later.</a:t>
            </a:r>
            <a:endParaRPr lang="ko-KR" altLang="en-US" dirty="0" smtClean="0"/>
          </a:p>
          <a:p>
            <a:endParaRPr lang="ko-KR" altLang="en-US" dirty="0"/>
          </a:p>
        </p:txBody>
      </p:sp>
      <p:sp>
        <p:nvSpPr>
          <p:cNvPr id="4" name="슬라이드 번호 개체 틀 3"/>
          <p:cNvSpPr>
            <a:spLocks noGrp="1"/>
          </p:cNvSpPr>
          <p:nvPr>
            <p:ph type="sldNum" sz="quarter" idx="10"/>
          </p:nvPr>
        </p:nvSpPr>
        <p:spPr/>
        <p:txBody>
          <a:bodyPr/>
          <a:lstStyle/>
          <a:p>
            <a:fld id="{BC29CC58-065D-48CE-ADD7-657963AB0129}" type="slidenum">
              <a:rPr lang="ko-KR" altLang="en-US" smtClean="0"/>
              <a:t>17</a:t>
            </a:fld>
            <a:endParaRPr lang="ko-KR" altLang="en-US"/>
          </a:p>
        </p:txBody>
      </p:sp>
    </p:spTree>
    <p:extLst>
      <p:ext uri="{BB962C8B-B14F-4D97-AF65-F5344CB8AC3E}">
        <p14:creationId xmlns:p14="http://schemas.microsoft.com/office/powerpoint/2010/main" val="1219440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b="0" i="0" dirty="0" smtClean="0">
                <a:solidFill>
                  <a:srgbClr val="000000"/>
                </a:solidFill>
                <a:effectLst/>
                <a:latin typeface="Noto Sans"/>
              </a:rPr>
              <a:t>The first </a:t>
            </a:r>
            <a:r>
              <a:rPr lang="en-US" altLang="ko-KR" b="0" i="0" dirty="0" err="1" smtClean="0">
                <a:solidFill>
                  <a:srgbClr val="000000"/>
                </a:solidFill>
                <a:effectLst/>
                <a:latin typeface="Noto Sans"/>
              </a:rPr>
              <a:t>api</a:t>
            </a:r>
            <a:r>
              <a:rPr lang="en-US" altLang="ko-KR" b="0" i="0" dirty="0" smtClean="0">
                <a:solidFill>
                  <a:srgbClr val="000000"/>
                </a:solidFill>
                <a:effectLst/>
                <a:latin typeface="Noto Sans"/>
              </a:rPr>
              <a:t> routed from </a:t>
            </a:r>
            <a:r>
              <a:rPr lang="en-US" altLang="ko-KR" b="0" i="0" dirty="0" err="1" smtClean="0">
                <a:solidFill>
                  <a:srgbClr val="000000"/>
                </a:solidFill>
                <a:effectLst/>
                <a:latin typeface="Noto Sans"/>
              </a:rPr>
              <a:t>index.php</a:t>
            </a:r>
            <a:r>
              <a:rPr lang="en-US" altLang="ko-KR" b="0" i="0" dirty="0" smtClean="0">
                <a:solidFill>
                  <a:srgbClr val="000000"/>
                </a:solidFill>
                <a:effectLst/>
                <a:latin typeface="Noto Sans"/>
              </a:rPr>
              <a:t> is info, which requests information on the surrounding sections where the mentioned posts exists.</a:t>
            </a:r>
          </a:p>
          <a:p>
            <a:r>
              <a:rPr lang="en-US" altLang="ko-KR" b="0" i="0" dirty="0" smtClean="0">
                <a:solidFill>
                  <a:srgbClr val="000000"/>
                </a:solidFill>
                <a:effectLst/>
                <a:latin typeface="Noto Sans"/>
              </a:rPr>
              <a:t>If passing the latitude, longitude, and radius degree of my position as parameters, it returns array of standard location of the sections and the number of posts mentioned.</a:t>
            </a:r>
          </a:p>
          <a:p>
            <a:r>
              <a:rPr lang="en-US" altLang="ko-KR" b="0" i="0" dirty="0" smtClean="0">
                <a:solidFill>
                  <a:srgbClr val="000000"/>
                </a:solidFill>
                <a:effectLst/>
                <a:latin typeface="Noto Sans"/>
              </a:rPr>
              <a:t>The figure on the right is an example method call using Postman.</a:t>
            </a:r>
            <a:endParaRPr lang="ko-KR" altLang="en-US" dirty="0" smtClean="0"/>
          </a:p>
          <a:p>
            <a:endParaRPr lang="ko-KR" altLang="en-US" dirty="0"/>
          </a:p>
        </p:txBody>
      </p:sp>
      <p:sp>
        <p:nvSpPr>
          <p:cNvPr id="4" name="슬라이드 번호 개체 틀 3"/>
          <p:cNvSpPr>
            <a:spLocks noGrp="1"/>
          </p:cNvSpPr>
          <p:nvPr>
            <p:ph type="sldNum" sz="quarter" idx="10"/>
          </p:nvPr>
        </p:nvSpPr>
        <p:spPr/>
        <p:txBody>
          <a:bodyPr/>
          <a:lstStyle/>
          <a:p>
            <a:fld id="{BC29CC58-065D-48CE-ADD7-657963AB0129}" type="slidenum">
              <a:rPr lang="ko-KR" altLang="en-US" smtClean="0"/>
              <a:t>18</a:t>
            </a:fld>
            <a:endParaRPr lang="ko-KR" altLang="en-US"/>
          </a:p>
        </p:txBody>
      </p:sp>
    </p:spTree>
    <p:extLst>
      <p:ext uri="{BB962C8B-B14F-4D97-AF65-F5344CB8AC3E}">
        <p14:creationId xmlns:p14="http://schemas.microsoft.com/office/powerpoint/2010/main" val="31539976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b="0" i="0" dirty="0" smtClean="0">
                <a:solidFill>
                  <a:srgbClr val="000000"/>
                </a:solidFill>
                <a:effectLst/>
                <a:latin typeface="Noto Sans"/>
              </a:rPr>
              <a:t>This is an info method implemented by </a:t>
            </a:r>
            <a:r>
              <a:rPr lang="en-US" altLang="ko-KR" b="0" i="0" dirty="0" err="1" smtClean="0">
                <a:solidFill>
                  <a:srgbClr val="000000"/>
                </a:solidFill>
                <a:effectLst/>
                <a:latin typeface="Noto Sans"/>
              </a:rPr>
              <a:t>php</a:t>
            </a:r>
            <a:r>
              <a:rPr lang="en-US" altLang="ko-KR" b="0" i="0" dirty="0" smtClean="0">
                <a:solidFill>
                  <a:srgbClr val="000000"/>
                </a:solidFill>
                <a:effectLst/>
                <a:latin typeface="Noto Sans"/>
              </a:rPr>
              <a:t>. </a:t>
            </a:r>
          </a:p>
          <a:p>
            <a:r>
              <a:rPr lang="en-US" altLang="ko-KR" b="0" i="0" dirty="0" smtClean="0">
                <a:solidFill>
                  <a:srgbClr val="000000"/>
                </a:solidFill>
                <a:effectLst/>
                <a:latin typeface="Noto Sans"/>
              </a:rPr>
              <a:t>First, search for the section id that I belong to with my location that I received as a parameter.</a:t>
            </a:r>
          </a:p>
          <a:p>
            <a:r>
              <a:rPr lang="en-US" altLang="ko-KR" b="0" i="0" dirty="0" smtClean="0">
                <a:solidFill>
                  <a:srgbClr val="000000"/>
                </a:solidFill>
                <a:effectLst/>
                <a:latin typeface="Noto Sans"/>
              </a:rPr>
              <a:t>Then, get the number of posts for sections whose Manhattan distance is less than or equal to degree.</a:t>
            </a:r>
          </a:p>
          <a:p>
            <a:r>
              <a:rPr lang="en-US" altLang="ko-KR" b="0" i="0" dirty="0" smtClean="0">
                <a:solidFill>
                  <a:srgbClr val="000000"/>
                </a:solidFill>
                <a:effectLst/>
                <a:latin typeface="Noto Sans"/>
              </a:rPr>
              <a:t>Finally, it return the result in </a:t>
            </a:r>
            <a:r>
              <a:rPr lang="en-US" altLang="ko-KR" b="0" i="0" dirty="0" err="1" smtClean="0">
                <a:solidFill>
                  <a:srgbClr val="000000"/>
                </a:solidFill>
                <a:effectLst/>
                <a:latin typeface="Noto Sans"/>
              </a:rPr>
              <a:t>json</a:t>
            </a:r>
            <a:r>
              <a:rPr lang="en-US" altLang="ko-KR" b="0" i="0" dirty="0" smtClean="0">
                <a:solidFill>
                  <a:srgbClr val="000000"/>
                </a:solidFill>
                <a:effectLst/>
                <a:latin typeface="Noto Sans"/>
              </a:rPr>
              <a:t> form.</a:t>
            </a:r>
            <a:endParaRPr lang="ko-KR" altLang="en-US" dirty="0" smtClean="0"/>
          </a:p>
          <a:p>
            <a:endParaRPr lang="ko-KR" altLang="en-US" dirty="0"/>
          </a:p>
        </p:txBody>
      </p:sp>
      <p:sp>
        <p:nvSpPr>
          <p:cNvPr id="4" name="슬라이드 번호 개체 틀 3"/>
          <p:cNvSpPr>
            <a:spLocks noGrp="1"/>
          </p:cNvSpPr>
          <p:nvPr>
            <p:ph type="sldNum" sz="quarter" idx="10"/>
          </p:nvPr>
        </p:nvSpPr>
        <p:spPr/>
        <p:txBody>
          <a:bodyPr/>
          <a:lstStyle/>
          <a:p>
            <a:fld id="{BC29CC58-065D-48CE-ADD7-657963AB0129}" type="slidenum">
              <a:rPr lang="ko-KR" altLang="en-US" smtClean="0"/>
              <a:t>19</a:t>
            </a:fld>
            <a:endParaRPr lang="ko-KR" altLang="en-US"/>
          </a:p>
        </p:txBody>
      </p:sp>
    </p:spTree>
    <p:extLst>
      <p:ext uri="{BB962C8B-B14F-4D97-AF65-F5344CB8AC3E}">
        <p14:creationId xmlns:p14="http://schemas.microsoft.com/office/powerpoint/2010/main" val="10136650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Need</a:t>
            </a:r>
            <a:r>
              <a:rPr lang="en-US" altLang="ko-KR" baseline="0" dirty="0" smtClean="0"/>
              <a:t> to revised</a:t>
            </a:r>
            <a:endParaRPr lang="ko-KR" altLang="en-US" dirty="0"/>
          </a:p>
        </p:txBody>
      </p:sp>
      <p:sp>
        <p:nvSpPr>
          <p:cNvPr id="4" name="슬라이드 번호 개체 틀 3"/>
          <p:cNvSpPr>
            <a:spLocks noGrp="1"/>
          </p:cNvSpPr>
          <p:nvPr>
            <p:ph type="sldNum" sz="quarter" idx="10"/>
          </p:nvPr>
        </p:nvSpPr>
        <p:spPr/>
        <p:txBody>
          <a:bodyPr/>
          <a:lstStyle/>
          <a:p>
            <a:fld id="{BC29CC58-065D-48CE-ADD7-657963AB0129}" type="slidenum">
              <a:rPr lang="ko-KR" altLang="en-US" smtClean="0"/>
              <a:t>2</a:t>
            </a:fld>
            <a:endParaRPr lang="ko-KR" altLang="en-US"/>
          </a:p>
        </p:txBody>
      </p:sp>
    </p:spTree>
    <p:extLst>
      <p:ext uri="{BB962C8B-B14F-4D97-AF65-F5344CB8AC3E}">
        <p14:creationId xmlns:p14="http://schemas.microsoft.com/office/powerpoint/2010/main" val="9300527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b="0" i="0" dirty="0" smtClean="0">
                <a:solidFill>
                  <a:srgbClr val="000000"/>
                </a:solidFill>
                <a:effectLst/>
                <a:latin typeface="Noto Sans"/>
              </a:rPr>
              <a:t>The second </a:t>
            </a:r>
            <a:r>
              <a:rPr lang="en-US" altLang="ko-KR" b="0" i="0" dirty="0" err="1" smtClean="0">
                <a:solidFill>
                  <a:srgbClr val="000000"/>
                </a:solidFill>
                <a:effectLst/>
                <a:latin typeface="Noto Sans"/>
              </a:rPr>
              <a:t>api</a:t>
            </a:r>
            <a:r>
              <a:rPr lang="en-US" altLang="ko-KR" b="0" i="0" dirty="0" smtClean="0">
                <a:solidFill>
                  <a:srgbClr val="000000"/>
                </a:solidFill>
                <a:effectLst/>
                <a:latin typeface="Noto Sans"/>
              </a:rPr>
              <a:t> is station, which requests information on all taxi stands.</a:t>
            </a:r>
          </a:p>
          <a:p>
            <a:r>
              <a:rPr lang="en-US" altLang="ko-KR" b="0" i="0" dirty="0" smtClean="0">
                <a:solidFill>
                  <a:srgbClr val="000000"/>
                </a:solidFill>
                <a:effectLst/>
                <a:latin typeface="Noto Sans"/>
              </a:rPr>
              <a:t>Each taxi stand has latitude and longitude information.</a:t>
            </a:r>
          </a:p>
          <a:p>
            <a:r>
              <a:rPr lang="en-US" altLang="ko-KR" b="0" i="0" dirty="0" smtClean="0">
                <a:solidFill>
                  <a:srgbClr val="000000"/>
                </a:solidFill>
                <a:effectLst/>
                <a:latin typeface="Noto Sans"/>
              </a:rPr>
              <a:t>The figure on the right is an example method call using Postman.</a:t>
            </a:r>
            <a:endParaRPr lang="ko-KR" altLang="en-US" dirty="0" smtClean="0"/>
          </a:p>
          <a:p>
            <a:endParaRPr lang="ko-KR" altLang="en-US" dirty="0" smtClean="0"/>
          </a:p>
          <a:p>
            <a:endParaRPr lang="ko-KR" altLang="en-US" dirty="0"/>
          </a:p>
        </p:txBody>
      </p:sp>
      <p:sp>
        <p:nvSpPr>
          <p:cNvPr id="4" name="슬라이드 번호 개체 틀 3"/>
          <p:cNvSpPr>
            <a:spLocks noGrp="1"/>
          </p:cNvSpPr>
          <p:nvPr>
            <p:ph type="sldNum" sz="quarter" idx="10"/>
          </p:nvPr>
        </p:nvSpPr>
        <p:spPr/>
        <p:txBody>
          <a:bodyPr/>
          <a:lstStyle/>
          <a:p>
            <a:fld id="{BC29CC58-065D-48CE-ADD7-657963AB0129}" type="slidenum">
              <a:rPr lang="ko-KR" altLang="en-US" smtClean="0"/>
              <a:t>20</a:t>
            </a:fld>
            <a:endParaRPr lang="ko-KR" altLang="en-US"/>
          </a:p>
        </p:txBody>
      </p:sp>
    </p:spTree>
    <p:extLst>
      <p:ext uri="{BB962C8B-B14F-4D97-AF65-F5344CB8AC3E}">
        <p14:creationId xmlns:p14="http://schemas.microsoft.com/office/powerpoint/2010/main" val="25114626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b="0" i="0">
                <a:solidFill>
                  <a:srgbClr val="000000"/>
                </a:solidFill>
                <a:effectLst/>
                <a:latin typeface="Noto Sans"/>
              </a:rPr>
              <a:t>The second </a:t>
            </a:r>
            <a:r>
              <a:rPr lang="en-US" altLang="ko-KR" b="0" i="0" err="1">
                <a:solidFill>
                  <a:srgbClr val="000000"/>
                </a:solidFill>
                <a:effectLst/>
                <a:latin typeface="Noto Sans"/>
              </a:rPr>
              <a:t>api</a:t>
            </a:r>
            <a:r>
              <a:rPr lang="en-US" altLang="ko-KR" b="0" i="0">
                <a:solidFill>
                  <a:srgbClr val="000000"/>
                </a:solidFill>
                <a:effectLst/>
                <a:latin typeface="Noto Sans"/>
              </a:rPr>
              <a:t> is station, which requests information on all taxi stands.</a:t>
            </a:r>
          </a:p>
          <a:p>
            <a:r>
              <a:rPr lang="en-US" altLang="ko-KR" b="0" i="0">
                <a:solidFill>
                  <a:srgbClr val="000000"/>
                </a:solidFill>
                <a:effectLst/>
                <a:latin typeface="Noto Sans"/>
              </a:rPr>
              <a:t>Each taxi stand has latitude and longitude information.</a:t>
            </a:r>
          </a:p>
          <a:p>
            <a:r>
              <a:rPr lang="en-US" altLang="ko-KR" b="0" i="0">
                <a:solidFill>
                  <a:srgbClr val="000000"/>
                </a:solidFill>
                <a:effectLst/>
                <a:latin typeface="Noto Sans"/>
              </a:rPr>
              <a:t>The figure on the right is an example method call using Postman.</a:t>
            </a:r>
            <a:endParaRPr lang="ko-KR" altLang="en-US"/>
          </a:p>
          <a:p>
            <a:endParaRPr lang="ko-KR" altLang="en-US"/>
          </a:p>
          <a:p>
            <a:endParaRPr lang="ko-KR" altLang="en-US"/>
          </a:p>
        </p:txBody>
      </p:sp>
      <p:sp>
        <p:nvSpPr>
          <p:cNvPr id="4" name="슬라이드 번호 개체 틀 3"/>
          <p:cNvSpPr>
            <a:spLocks noGrp="1"/>
          </p:cNvSpPr>
          <p:nvPr>
            <p:ph type="sldNum" sz="quarter" idx="10"/>
          </p:nvPr>
        </p:nvSpPr>
        <p:spPr/>
        <p:txBody>
          <a:bodyPr/>
          <a:lstStyle/>
          <a:p>
            <a:fld id="{BC29CC58-065D-48CE-ADD7-657963AB0129}" type="slidenum">
              <a:rPr lang="ko-KR" altLang="en-US" smtClean="0"/>
              <a:t>21</a:t>
            </a:fld>
            <a:endParaRPr lang="ko-KR" altLang="en-US"/>
          </a:p>
        </p:txBody>
      </p:sp>
    </p:spTree>
    <p:extLst>
      <p:ext uri="{BB962C8B-B14F-4D97-AF65-F5344CB8AC3E}">
        <p14:creationId xmlns:p14="http://schemas.microsoft.com/office/powerpoint/2010/main" val="19695095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b="0" i="0">
                <a:solidFill>
                  <a:srgbClr val="000000"/>
                </a:solidFill>
                <a:effectLst/>
                <a:latin typeface="Noto Sans"/>
              </a:rPr>
              <a:t>The second </a:t>
            </a:r>
            <a:r>
              <a:rPr lang="en-US" altLang="ko-KR" b="0" i="0" err="1">
                <a:solidFill>
                  <a:srgbClr val="000000"/>
                </a:solidFill>
                <a:effectLst/>
                <a:latin typeface="Noto Sans"/>
              </a:rPr>
              <a:t>api</a:t>
            </a:r>
            <a:r>
              <a:rPr lang="en-US" altLang="ko-KR" b="0" i="0">
                <a:solidFill>
                  <a:srgbClr val="000000"/>
                </a:solidFill>
                <a:effectLst/>
                <a:latin typeface="Noto Sans"/>
              </a:rPr>
              <a:t> is station, which requests information on all taxi stands.</a:t>
            </a:r>
          </a:p>
          <a:p>
            <a:r>
              <a:rPr lang="en-US" altLang="ko-KR" b="0" i="0">
                <a:solidFill>
                  <a:srgbClr val="000000"/>
                </a:solidFill>
                <a:effectLst/>
                <a:latin typeface="Noto Sans"/>
              </a:rPr>
              <a:t>Each taxi stand has latitude and longitude information.</a:t>
            </a:r>
          </a:p>
          <a:p>
            <a:r>
              <a:rPr lang="en-US" altLang="ko-KR" b="0" i="0">
                <a:solidFill>
                  <a:srgbClr val="000000"/>
                </a:solidFill>
                <a:effectLst/>
                <a:latin typeface="Noto Sans"/>
              </a:rPr>
              <a:t>The figure on the right is an example method call using Postman.</a:t>
            </a:r>
            <a:endParaRPr lang="ko-KR" altLang="en-US"/>
          </a:p>
          <a:p>
            <a:endParaRPr lang="ko-KR" altLang="en-US"/>
          </a:p>
          <a:p>
            <a:endParaRPr lang="ko-KR" altLang="en-US"/>
          </a:p>
        </p:txBody>
      </p:sp>
      <p:sp>
        <p:nvSpPr>
          <p:cNvPr id="4" name="슬라이드 번호 개체 틀 3"/>
          <p:cNvSpPr>
            <a:spLocks noGrp="1"/>
          </p:cNvSpPr>
          <p:nvPr>
            <p:ph type="sldNum" sz="quarter" idx="10"/>
          </p:nvPr>
        </p:nvSpPr>
        <p:spPr/>
        <p:txBody>
          <a:bodyPr/>
          <a:lstStyle/>
          <a:p>
            <a:fld id="{BC29CC58-065D-48CE-ADD7-657963AB0129}" type="slidenum">
              <a:rPr lang="ko-KR" altLang="en-US" smtClean="0"/>
              <a:t>22</a:t>
            </a:fld>
            <a:endParaRPr lang="ko-KR" altLang="en-US"/>
          </a:p>
        </p:txBody>
      </p:sp>
    </p:spTree>
    <p:extLst>
      <p:ext uri="{BB962C8B-B14F-4D97-AF65-F5344CB8AC3E}">
        <p14:creationId xmlns:p14="http://schemas.microsoft.com/office/powerpoint/2010/main" val="310412538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b="0" i="0">
                <a:solidFill>
                  <a:srgbClr val="000000"/>
                </a:solidFill>
                <a:effectLst/>
                <a:latin typeface="Noto Sans"/>
              </a:rPr>
              <a:t>The second </a:t>
            </a:r>
            <a:r>
              <a:rPr lang="en-US" altLang="ko-KR" b="0" i="0" err="1">
                <a:solidFill>
                  <a:srgbClr val="000000"/>
                </a:solidFill>
                <a:effectLst/>
                <a:latin typeface="Noto Sans"/>
              </a:rPr>
              <a:t>api</a:t>
            </a:r>
            <a:r>
              <a:rPr lang="en-US" altLang="ko-KR" b="0" i="0">
                <a:solidFill>
                  <a:srgbClr val="000000"/>
                </a:solidFill>
                <a:effectLst/>
                <a:latin typeface="Noto Sans"/>
              </a:rPr>
              <a:t> is station, which requests information on all taxi stands.</a:t>
            </a:r>
          </a:p>
          <a:p>
            <a:r>
              <a:rPr lang="en-US" altLang="ko-KR" b="0" i="0">
                <a:solidFill>
                  <a:srgbClr val="000000"/>
                </a:solidFill>
                <a:effectLst/>
                <a:latin typeface="Noto Sans"/>
              </a:rPr>
              <a:t>Each taxi stand has latitude and longitude information.</a:t>
            </a:r>
          </a:p>
          <a:p>
            <a:r>
              <a:rPr lang="en-US" altLang="ko-KR" b="0" i="0">
                <a:solidFill>
                  <a:srgbClr val="000000"/>
                </a:solidFill>
                <a:effectLst/>
                <a:latin typeface="Noto Sans"/>
              </a:rPr>
              <a:t>The figure on the right is an example method call using Postman.</a:t>
            </a:r>
            <a:endParaRPr lang="ko-KR" altLang="en-US"/>
          </a:p>
          <a:p>
            <a:endParaRPr lang="ko-KR" altLang="en-US"/>
          </a:p>
          <a:p>
            <a:endParaRPr lang="ko-KR" altLang="en-US"/>
          </a:p>
        </p:txBody>
      </p:sp>
      <p:sp>
        <p:nvSpPr>
          <p:cNvPr id="4" name="슬라이드 번호 개체 틀 3"/>
          <p:cNvSpPr>
            <a:spLocks noGrp="1"/>
          </p:cNvSpPr>
          <p:nvPr>
            <p:ph type="sldNum" sz="quarter" idx="10"/>
          </p:nvPr>
        </p:nvSpPr>
        <p:spPr/>
        <p:txBody>
          <a:bodyPr/>
          <a:lstStyle/>
          <a:p>
            <a:fld id="{BC29CC58-065D-48CE-ADD7-657963AB0129}" type="slidenum">
              <a:rPr lang="ko-KR" altLang="en-US" smtClean="0"/>
              <a:t>23</a:t>
            </a:fld>
            <a:endParaRPr lang="ko-KR" altLang="en-US"/>
          </a:p>
        </p:txBody>
      </p:sp>
    </p:spTree>
    <p:extLst>
      <p:ext uri="{BB962C8B-B14F-4D97-AF65-F5344CB8AC3E}">
        <p14:creationId xmlns:p14="http://schemas.microsoft.com/office/powerpoint/2010/main" val="434919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b="0" i="0">
                <a:solidFill>
                  <a:srgbClr val="000000"/>
                </a:solidFill>
                <a:effectLst/>
                <a:latin typeface="Noto Sans"/>
              </a:rPr>
              <a:t>The second </a:t>
            </a:r>
            <a:r>
              <a:rPr lang="en-US" altLang="ko-KR" b="0" i="0" err="1">
                <a:solidFill>
                  <a:srgbClr val="000000"/>
                </a:solidFill>
                <a:effectLst/>
                <a:latin typeface="Noto Sans"/>
              </a:rPr>
              <a:t>api</a:t>
            </a:r>
            <a:r>
              <a:rPr lang="en-US" altLang="ko-KR" b="0" i="0">
                <a:solidFill>
                  <a:srgbClr val="000000"/>
                </a:solidFill>
                <a:effectLst/>
                <a:latin typeface="Noto Sans"/>
              </a:rPr>
              <a:t> is station, which requests information on all taxi stands.</a:t>
            </a:r>
          </a:p>
          <a:p>
            <a:r>
              <a:rPr lang="en-US" altLang="ko-KR" b="0" i="0">
                <a:solidFill>
                  <a:srgbClr val="000000"/>
                </a:solidFill>
                <a:effectLst/>
                <a:latin typeface="Noto Sans"/>
              </a:rPr>
              <a:t>Each taxi stand has latitude and longitude information.</a:t>
            </a:r>
          </a:p>
          <a:p>
            <a:r>
              <a:rPr lang="en-US" altLang="ko-KR" b="0" i="0">
                <a:solidFill>
                  <a:srgbClr val="000000"/>
                </a:solidFill>
                <a:effectLst/>
                <a:latin typeface="Noto Sans"/>
              </a:rPr>
              <a:t>The figure on the right is an example method call using Postman.</a:t>
            </a:r>
            <a:endParaRPr lang="ko-KR" altLang="en-US"/>
          </a:p>
          <a:p>
            <a:endParaRPr lang="ko-KR" altLang="en-US"/>
          </a:p>
          <a:p>
            <a:endParaRPr lang="ko-KR" altLang="en-US"/>
          </a:p>
        </p:txBody>
      </p:sp>
      <p:sp>
        <p:nvSpPr>
          <p:cNvPr id="4" name="슬라이드 번호 개체 틀 3"/>
          <p:cNvSpPr>
            <a:spLocks noGrp="1"/>
          </p:cNvSpPr>
          <p:nvPr>
            <p:ph type="sldNum" sz="quarter" idx="10"/>
          </p:nvPr>
        </p:nvSpPr>
        <p:spPr/>
        <p:txBody>
          <a:bodyPr/>
          <a:lstStyle/>
          <a:p>
            <a:fld id="{BC29CC58-065D-48CE-ADD7-657963AB0129}" type="slidenum">
              <a:rPr lang="ko-KR" altLang="en-US" smtClean="0"/>
              <a:t>24</a:t>
            </a:fld>
            <a:endParaRPr lang="ko-KR" altLang="en-US"/>
          </a:p>
        </p:txBody>
      </p:sp>
    </p:spTree>
    <p:extLst>
      <p:ext uri="{BB962C8B-B14F-4D97-AF65-F5344CB8AC3E}">
        <p14:creationId xmlns:p14="http://schemas.microsoft.com/office/powerpoint/2010/main" val="322430204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b="0" i="0">
                <a:solidFill>
                  <a:srgbClr val="000000"/>
                </a:solidFill>
                <a:effectLst/>
                <a:latin typeface="Noto Sans"/>
              </a:rPr>
              <a:t>The second </a:t>
            </a:r>
            <a:r>
              <a:rPr lang="en-US" altLang="ko-KR" b="0" i="0" err="1">
                <a:solidFill>
                  <a:srgbClr val="000000"/>
                </a:solidFill>
                <a:effectLst/>
                <a:latin typeface="Noto Sans"/>
              </a:rPr>
              <a:t>api</a:t>
            </a:r>
            <a:r>
              <a:rPr lang="en-US" altLang="ko-KR" b="0" i="0">
                <a:solidFill>
                  <a:srgbClr val="000000"/>
                </a:solidFill>
                <a:effectLst/>
                <a:latin typeface="Noto Sans"/>
              </a:rPr>
              <a:t> is station, which requests information on all taxi stands.</a:t>
            </a:r>
          </a:p>
          <a:p>
            <a:r>
              <a:rPr lang="en-US" altLang="ko-KR" b="0" i="0">
                <a:solidFill>
                  <a:srgbClr val="000000"/>
                </a:solidFill>
                <a:effectLst/>
                <a:latin typeface="Noto Sans"/>
              </a:rPr>
              <a:t>Each taxi stand has latitude and longitude information.</a:t>
            </a:r>
          </a:p>
          <a:p>
            <a:r>
              <a:rPr lang="en-US" altLang="ko-KR" b="0" i="0">
                <a:solidFill>
                  <a:srgbClr val="000000"/>
                </a:solidFill>
                <a:effectLst/>
                <a:latin typeface="Noto Sans"/>
              </a:rPr>
              <a:t>The figure on the right is an example method call using Postman.</a:t>
            </a:r>
            <a:endParaRPr lang="ko-KR" altLang="en-US"/>
          </a:p>
          <a:p>
            <a:endParaRPr lang="ko-KR" altLang="en-US"/>
          </a:p>
          <a:p>
            <a:endParaRPr lang="ko-KR" altLang="en-US"/>
          </a:p>
        </p:txBody>
      </p:sp>
      <p:sp>
        <p:nvSpPr>
          <p:cNvPr id="4" name="슬라이드 번호 개체 틀 3"/>
          <p:cNvSpPr>
            <a:spLocks noGrp="1"/>
          </p:cNvSpPr>
          <p:nvPr>
            <p:ph type="sldNum" sz="quarter" idx="10"/>
          </p:nvPr>
        </p:nvSpPr>
        <p:spPr/>
        <p:txBody>
          <a:bodyPr/>
          <a:lstStyle/>
          <a:p>
            <a:fld id="{BC29CC58-065D-48CE-ADD7-657963AB0129}" type="slidenum">
              <a:rPr lang="ko-KR" altLang="en-US" smtClean="0"/>
              <a:t>25</a:t>
            </a:fld>
            <a:endParaRPr lang="ko-KR" altLang="en-US"/>
          </a:p>
        </p:txBody>
      </p:sp>
    </p:spTree>
    <p:extLst>
      <p:ext uri="{BB962C8B-B14F-4D97-AF65-F5344CB8AC3E}">
        <p14:creationId xmlns:p14="http://schemas.microsoft.com/office/powerpoint/2010/main" val="380018487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b="0" i="0">
                <a:solidFill>
                  <a:srgbClr val="000000"/>
                </a:solidFill>
                <a:effectLst/>
                <a:latin typeface="Noto Sans"/>
              </a:rPr>
              <a:t>The second </a:t>
            </a:r>
            <a:r>
              <a:rPr lang="en-US" altLang="ko-KR" b="0" i="0" err="1">
                <a:solidFill>
                  <a:srgbClr val="000000"/>
                </a:solidFill>
                <a:effectLst/>
                <a:latin typeface="Noto Sans"/>
              </a:rPr>
              <a:t>api</a:t>
            </a:r>
            <a:r>
              <a:rPr lang="en-US" altLang="ko-KR" b="0" i="0">
                <a:solidFill>
                  <a:srgbClr val="000000"/>
                </a:solidFill>
                <a:effectLst/>
                <a:latin typeface="Noto Sans"/>
              </a:rPr>
              <a:t> is station, which requests information on all taxi stands.</a:t>
            </a:r>
          </a:p>
          <a:p>
            <a:r>
              <a:rPr lang="en-US" altLang="ko-KR" b="0" i="0">
                <a:solidFill>
                  <a:srgbClr val="000000"/>
                </a:solidFill>
                <a:effectLst/>
                <a:latin typeface="Noto Sans"/>
              </a:rPr>
              <a:t>Each taxi stand has latitude and longitude information.</a:t>
            </a:r>
          </a:p>
          <a:p>
            <a:r>
              <a:rPr lang="en-US" altLang="ko-KR" b="0" i="0">
                <a:solidFill>
                  <a:srgbClr val="000000"/>
                </a:solidFill>
                <a:effectLst/>
                <a:latin typeface="Noto Sans"/>
              </a:rPr>
              <a:t>The figure on the right is an example method call using Postman.</a:t>
            </a:r>
            <a:endParaRPr lang="ko-KR" altLang="en-US"/>
          </a:p>
          <a:p>
            <a:endParaRPr lang="ko-KR" altLang="en-US"/>
          </a:p>
          <a:p>
            <a:endParaRPr lang="ko-KR" altLang="en-US"/>
          </a:p>
        </p:txBody>
      </p:sp>
      <p:sp>
        <p:nvSpPr>
          <p:cNvPr id="4" name="슬라이드 번호 개체 틀 3"/>
          <p:cNvSpPr>
            <a:spLocks noGrp="1"/>
          </p:cNvSpPr>
          <p:nvPr>
            <p:ph type="sldNum" sz="quarter" idx="10"/>
          </p:nvPr>
        </p:nvSpPr>
        <p:spPr/>
        <p:txBody>
          <a:bodyPr/>
          <a:lstStyle/>
          <a:p>
            <a:fld id="{BC29CC58-065D-48CE-ADD7-657963AB0129}" type="slidenum">
              <a:rPr lang="ko-KR" altLang="en-US" smtClean="0"/>
              <a:t>26</a:t>
            </a:fld>
            <a:endParaRPr lang="ko-KR" altLang="en-US"/>
          </a:p>
        </p:txBody>
      </p:sp>
    </p:spTree>
    <p:extLst>
      <p:ext uri="{BB962C8B-B14F-4D97-AF65-F5344CB8AC3E}">
        <p14:creationId xmlns:p14="http://schemas.microsoft.com/office/powerpoint/2010/main" val="318544343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b="0" i="0" dirty="0">
                <a:solidFill>
                  <a:srgbClr val="000000"/>
                </a:solidFill>
                <a:effectLst/>
                <a:latin typeface="Noto Sans"/>
              </a:rPr>
              <a:t>The second </a:t>
            </a:r>
            <a:r>
              <a:rPr lang="en-US" altLang="ko-KR" b="0" i="0" dirty="0" err="1">
                <a:solidFill>
                  <a:srgbClr val="000000"/>
                </a:solidFill>
                <a:effectLst/>
                <a:latin typeface="Noto Sans"/>
              </a:rPr>
              <a:t>api</a:t>
            </a:r>
            <a:r>
              <a:rPr lang="en-US" altLang="ko-KR" b="0" i="0" dirty="0">
                <a:solidFill>
                  <a:srgbClr val="000000"/>
                </a:solidFill>
                <a:effectLst/>
                <a:latin typeface="Noto Sans"/>
              </a:rPr>
              <a:t> is station, which requests information on all taxi stands.</a:t>
            </a:r>
          </a:p>
          <a:p>
            <a:r>
              <a:rPr lang="en-US" altLang="ko-KR" b="0" i="0" dirty="0">
                <a:solidFill>
                  <a:srgbClr val="000000"/>
                </a:solidFill>
                <a:effectLst/>
                <a:latin typeface="Noto Sans"/>
              </a:rPr>
              <a:t>Each taxi stand has latitude and longitude information.</a:t>
            </a:r>
          </a:p>
          <a:p>
            <a:r>
              <a:rPr lang="en-US" altLang="ko-KR" b="0" i="0" dirty="0">
                <a:solidFill>
                  <a:srgbClr val="000000"/>
                </a:solidFill>
                <a:effectLst/>
                <a:latin typeface="Noto Sans"/>
              </a:rPr>
              <a:t>The figure on the right is an example method call using Postman.</a:t>
            </a:r>
            <a:endParaRPr lang="ko-KR" altLang="en-US" dirty="0"/>
          </a:p>
          <a:p>
            <a:endParaRPr lang="ko-KR" altLang="en-US" dirty="0"/>
          </a:p>
          <a:p>
            <a:endParaRPr lang="ko-KR" altLang="en-US" dirty="0"/>
          </a:p>
        </p:txBody>
      </p:sp>
      <p:sp>
        <p:nvSpPr>
          <p:cNvPr id="4" name="슬라이드 번호 개체 틀 3"/>
          <p:cNvSpPr>
            <a:spLocks noGrp="1"/>
          </p:cNvSpPr>
          <p:nvPr>
            <p:ph type="sldNum" sz="quarter" idx="10"/>
          </p:nvPr>
        </p:nvSpPr>
        <p:spPr/>
        <p:txBody>
          <a:bodyPr/>
          <a:lstStyle/>
          <a:p>
            <a:fld id="{BC29CC58-065D-48CE-ADD7-657963AB0129}" type="slidenum">
              <a:rPr lang="ko-KR" altLang="en-US" smtClean="0"/>
              <a:t>27</a:t>
            </a:fld>
            <a:endParaRPr lang="ko-KR" altLang="en-US"/>
          </a:p>
        </p:txBody>
      </p:sp>
    </p:spTree>
    <p:extLst>
      <p:ext uri="{BB962C8B-B14F-4D97-AF65-F5344CB8AC3E}">
        <p14:creationId xmlns:p14="http://schemas.microsoft.com/office/powerpoint/2010/main" val="334491995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b="0" i="0">
                <a:solidFill>
                  <a:srgbClr val="000000"/>
                </a:solidFill>
                <a:effectLst/>
                <a:latin typeface="Noto Sans"/>
              </a:rPr>
              <a:t>The second </a:t>
            </a:r>
            <a:r>
              <a:rPr lang="en-US" altLang="ko-KR" b="0" i="0" err="1">
                <a:solidFill>
                  <a:srgbClr val="000000"/>
                </a:solidFill>
                <a:effectLst/>
                <a:latin typeface="Noto Sans"/>
              </a:rPr>
              <a:t>api</a:t>
            </a:r>
            <a:r>
              <a:rPr lang="en-US" altLang="ko-KR" b="0" i="0">
                <a:solidFill>
                  <a:srgbClr val="000000"/>
                </a:solidFill>
                <a:effectLst/>
                <a:latin typeface="Noto Sans"/>
              </a:rPr>
              <a:t> is station, which requests information on all taxi stands.</a:t>
            </a:r>
          </a:p>
          <a:p>
            <a:r>
              <a:rPr lang="en-US" altLang="ko-KR" b="0" i="0">
                <a:solidFill>
                  <a:srgbClr val="000000"/>
                </a:solidFill>
                <a:effectLst/>
                <a:latin typeface="Noto Sans"/>
              </a:rPr>
              <a:t>Each taxi stand has latitude and longitude information.</a:t>
            </a:r>
          </a:p>
          <a:p>
            <a:r>
              <a:rPr lang="en-US" altLang="ko-KR" b="0" i="0">
                <a:solidFill>
                  <a:srgbClr val="000000"/>
                </a:solidFill>
                <a:effectLst/>
                <a:latin typeface="Noto Sans"/>
              </a:rPr>
              <a:t>The figure on the right is an example method call using Postman.</a:t>
            </a:r>
            <a:endParaRPr lang="ko-KR" altLang="en-US"/>
          </a:p>
          <a:p>
            <a:endParaRPr lang="ko-KR" altLang="en-US"/>
          </a:p>
          <a:p>
            <a:endParaRPr lang="ko-KR" altLang="en-US"/>
          </a:p>
        </p:txBody>
      </p:sp>
      <p:sp>
        <p:nvSpPr>
          <p:cNvPr id="4" name="슬라이드 번호 개체 틀 3"/>
          <p:cNvSpPr>
            <a:spLocks noGrp="1"/>
          </p:cNvSpPr>
          <p:nvPr>
            <p:ph type="sldNum" sz="quarter" idx="10"/>
          </p:nvPr>
        </p:nvSpPr>
        <p:spPr/>
        <p:txBody>
          <a:bodyPr/>
          <a:lstStyle/>
          <a:p>
            <a:fld id="{BC29CC58-065D-48CE-ADD7-657963AB0129}" type="slidenum">
              <a:rPr lang="ko-KR" altLang="en-US" smtClean="0"/>
              <a:t>28</a:t>
            </a:fld>
            <a:endParaRPr lang="ko-KR" altLang="en-US"/>
          </a:p>
        </p:txBody>
      </p:sp>
    </p:spTree>
    <p:extLst>
      <p:ext uri="{BB962C8B-B14F-4D97-AF65-F5344CB8AC3E}">
        <p14:creationId xmlns:p14="http://schemas.microsoft.com/office/powerpoint/2010/main" val="165269560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BC29CC58-065D-48CE-ADD7-657963AB0129}" type="slidenum">
              <a:rPr lang="ko-KR" altLang="en-US" smtClean="0"/>
              <a:t>29</a:t>
            </a:fld>
            <a:endParaRPr lang="ko-KR" altLang="en-US"/>
          </a:p>
        </p:txBody>
      </p:sp>
    </p:spTree>
    <p:extLst>
      <p:ext uri="{BB962C8B-B14F-4D97-AF65-F5344CB8AC3E}">
        <p14:creationId xmlns:p14="http://schemas.microsoft.com/office/powerpoint/2010/main" val="17208692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In</a:t>
            </a:r>
            <a:r>
              <a:rPr lang="en-US" altLang="ko-KR" baseline="0" dirty="0" smtClean="0"/>
              <a:t> these days, many of applications for taxi passengers are rapidly being developed. In those applications, the passengers use taxis by calling them. </a:t>
            </a:r>
          </a:p>
          <a:p>
            <a:endParaRPr lang="en-US" altLang="ko-KR" baseline="0" dirty="0" smtClean="0"/>
          </a:p>
          <a:p>
            <a:r>
              <a:rPr lang="en-US" altLang="ko-KR" baseline="0" dirty="0" smtClean="0"/>
              <a:t>We reversed the perspective of users of app, focusing on the Perspective of taxi drivers.</a:t>
            </a:r>
          </a:p>
          <a:p>
            <a:endParaRPr lang="en-US" altLang="ko-KR" baseline="0" dirty="0" smtClean="0"/>
          </a:p>
          <a:p>
            <a:r>
              <a:rPr lang="en-US" altLang="ko-KR" baseline="0" dirty="0" smtClean="0"/>
              <a:t>Most of taxi drivers need the answer to this question. “Where is the taxi stand that many passengers are at?”</a:t>
            </a:r>
          </a:p>
          <a:p>
            <a:endParaRPr lang="en-US" altLang="ko-KR" baseline="0" dirty="0" smtClean="0"/>
          </a:p>
          <a:p>
            <a:r>
              <a:rPr lang="en-US" altLang="ko-KR" baseline="0" dirty="0" smtClean="0"/>
              <a:t>And we decided to create a web service for that.</a:t>
            </a:r>
          </a:p>
          <a:p>
            <a:endParaRPr lang="en-US" altLang="ko-KR" baseline="0" dirty="0" smtClean="0"/>
          </a:p>
          <a:p>
            <a:endParaRPr lang="ko-KR" altLang="en-US" dirty="0"/>
          </a:p>
        </p:txBody>
      </p:sp>
      <p:sp>
        <p:nvSpPr>
          <p:cNvPr id="4" name="슬라이드 번호 개체 틀 3"/>
          <p:cNvSpPr>
            <a:spLocks noGrp="1"/>
          </p:cNvSpPr>
          <p:nvPr>
            <p:ph type="sldNum" sz="quarter" idx="10"/>
          </p:nvPr>
        </p:nvSpPr>
        <p:spPr/>
        <p:txBody>
          <a:bodyPr/>
          <a:lstStyle/>
          <a:p>
            <a:fld id="{BC29CC58-065D-48CE-ADD7-657963AB0129}" type="slidenum">
              <a:rPr lang="ko-KR" altLang="en-US" smtClean="0"/>
              <a:t>3</a:t>
            </a:fld>
            <a:endParaRPr lang="ko-KR" altLang="en-US"/>
          </a:p>
        </p:txBody>
      </p:sp>
    </p:spTree>
    <p:extLst>
      <p:ext uri="{BB962C8B-B14F-4D97-AF65-F5344CB8AC3E}">
        <p14:creationId xmlns:p14="http://schemas.microsoft.com/office/powerpoint/2010/main" val="205679195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This</a:t>
            </a:r>
            <a:r>
              <a:rPr lang="en-US" altLang="ko-KR" baseline="0" dirty="0" smtClean="0"/>
              <a:t> is the user interface. At left above, you can see the search box that can be changed according to the user’s current location. And on the map, mint circles represent the Instagram post locations and the red circles are representing spots of taxi stands. Nearby the </a:t>
            </a:r>
            <a:r>
              <a:rPr lang="ko-KR" altLang="en-US" baseline="0" dirty="0" smtClean="0"/>
              <a:t>종각 </a:t>
            </a:r>
            <a:r>
              <a:rPr lang="en-US" altLang="ko-KR" baseline="0" dirty="0" smtClean="0"/>
              <a:t>station, you can see the population density is relatively high and the location of taxi stands are quite close with the densely populated sites.</a:t>
            </a:r>
            <a:endParaRPr lang="ko-KR" altLang="en-US" dirty="0"/>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BC29CC58-065D-48CE-ADD7-657963AB0129}" type="slidenum">
              <a:rPr kumimoji="0" lang="ko-KR" altLang="en-US" sz="12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30</a:t>
            </a:fld>
            <a:endParaRPr kumimoji="0" lang="ko-KR" altLang="en-US" sz="12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224653743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dirty="0" smtClean="0"/>
              <a:t>However, as we mentioned in the</a:t>
            </a:r>
            <a:r>
              <a:rPr lang="en-US" altLang="ko-KR" baseline="0" dirty="0" smtClean="0"/>
              <a:t> overview, we could find the problematic locations of taxi stands. For example, In </a:t>
            </a:r>
            <a:r>
              <a:rPr lang="ko-KR" altLang="en-US" baseline="0" dirty="0" smtClean="0"/>
              <a:t>양천구</a:t>
            </a:r>
            <a:r>
              <a:rPr lang="en-US" altLang="ko-KR" baseline="0" dirty="0" smtClean="0"/>
              <a:t>, there are a few of taxi stands left side, but population density in that area is not so high compared to the previous slide case. Then, we can say this is the target region for transferring or removing the taxi stands</a:t>
            </a:r>
            <a:r>
              <a:rPr lang="en-US" altLang="ko-KR" baseline="0" dirty="0" smtClean="0"/>
              <a:t>.</a:t>
            </a:r>
          </a:p>
          <a:p>
            <a:pPr marL="0" marR="0" indent="0" algn="l" defTabSz="914400" rtl="0" eaLnBrk="1" fontAlgn="auto" latinLnBrk="1" hangingPunct="1">
              <a:lnSpc>
                <a:spcPct val="100000"/>
              </a:lnSpc>
              <a:spcBef>
                <a:spcPts val="0"/>
              </a:spcBef>
              <a:spcAft>
                <a:spcPts val="0"/>
              </a:spcAft>
              <a:buClrTx/>
              <a:buSzTx/>
              <a:buFontTx/>
              <a:buNone/>
              <a:tabLst/>
              <a:defRPr/>
            </a:pPr>
            <a:endParaRPr lang="en-US" altLang="ko-KR" baseline="0" dirty="0" smtClean="0"/>
          </a:p>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dirty="0" smtClean="0"/>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BC29CC58-065D-48CE-ADD7-657963AB0129}" type="slidenum">
              <a:rPr kumimoji="0" lang="ko-KR" altLang="en-US" sz="12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31</a:t>
            </a:fld>
            <a:endParaRPr kumimoji="0" lang="ko-KR" altLang="en-US" sz="12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59328299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algn="l"/>
            <a:r>
              <a:rPr lang="en-US" altLang="ko-KR" b="1" dirty="0" smtClean="0">
                <a:solidFill>
                  <a:schemeClr val="bg1"/>
                </a:solidFill>
              </a:rPr>
              <a:t>Here are the benefits of</a:t>
            </a:r>
            <a:r>
              <a:rPr lang="en-US" altLang="ko-KR" b="1" baseline="0" dirty="0" smtClean="0">
                <a:solidFill>
                  <a:schemeClr val="bg1"/>
                </a:solidFill>
              </a:rPr>
              <a:t> our service.</a:t>
            </a:r>
          </a:p>
          <a:p>
            <a:pPr algn="l"/>
            <a:endParaRPr lang="en-US" altLang="ko-KR" b="1" dirty="0" smtClean="0">
              <a:solidFill>
                <a:schemeClr val="bg1"/>
              </a:solidFill>
            </a:endParaRPr>
          </a:p>
          <a:p>
            <a:pPr algn="l"/>
            <a:r>
              <a:rPr lang="en-US" altLang="ko-KR" b="1" dirty="0" smtClean="0">
                <a:solidFill>
                  <a:schemeClr val="bg1"/>
                </a:solidFill>
              </a:rPr>
              <a:t>Firstly,</a:t>
            </a:r>
            <a:r>
              <a:rPr lang="en-US" altLang="ko-KR" b="1" baseline="0" dirty="0" smtClean="0">
                <a:solidFill>
                  <a:schemeClr val="bg1"/>
                </a:solidFill>
              </a:rPr>
              <a:t> it </a:t>
            </a:r>
            <a:r>
              <a:rPr lang="en-US" altLang="ko-KR" b="1" dirty="0" smtClean="0">
                <a:solidFill>
                  <a:schemeClr val="bg1"/>
                </a:solidFill>
              </a:rPr>
              <a:t>provides useful information of locations with many passengers for improving taxi drivers’ profit and convenience.</a:t>
            </a:r>
          </a:p>
          <a:p>
            <a:pPr algn="l"/>
            <a:endParaRPr lang="en-US" altLang="ko-KR" b="1" dirty="0" smtClean="0">
              <a:solidFill>
                <a:schemeClr val="bg1"/>
              </a:solidFill>
            </a:endParaRPr>
          </a:p>
          <a:p>
            <a:pPr algn="l"/>
            <a:r>
              <a:rPr lang="en-US" altLang="ko-KR" b="1" dirty="0" smtClean="0">
                <a:solidFill>
                  <a:schemeClr val="bg1"/>
                </a:solidFill>
              </a:rPr>
              <a:t>Second, by improving</a:t>
            </a:r>
            <a:r>
              <a:rPr lang="en-US" altLang="ko-KR" b="1" baseline="0" dirty="0" smtClean="0">
                <a:solidFill>
                  <a:schemeClr val="bg1"/>
                </a:solidFill>
              </a:rPr>
              <a:t> usage of taxi stands, </a:t>
            </a:r>
            <a:r>
              <a:rPr lang="en-US" altLang="ko-KR" b="1" dirty="0" smtClean="0">
                <a:solidFill>
                  <a:schemeClr val="bg1"/>
                </a:solidFill>
              </a:rPr>
              <a:t>it</a:t>
            </a:r>
            <a:r>
              <a:rPr lang="en-US" altLang="ko-KR" b="1" baseline="0" dirty="0" smtClean="0">
                <a:solidFill>
                  <a:schemeClr val="bg1"/>
                </a:solidFill>
              </a:rPr>
              <a:t> can increase efficiency of government’s transportation policy and public convenience. </a:t>
            </a:r>
            <a:endParaRPr lang="en-US" altLang="ko-KR" b="1" baseline="0" dirty="0" smtClean="0">
              <a:solidFill>
                <a:schemeClr val="bg1"/>
              </a:solidFill>
            </a:endParaRPr>
          </a:p>
          <a:p>
            <a:pPr algn="l"/>
            <a:endParaRPr lang="en-US" altLang="ko-KR" b="1" baseline="0" dirty="0" smtClean="0">
              <a:solidFill>
                <a:schemeClr val="bg1"/>
              </a:solidFill>
            </a:endParaRPr>
          </a:p>
          <a:p>
            <a:pPr algn="l"/>
            <a:r>
              <a:rPr lang="en-US" altLang="ko-KR" b="1" dirty="0" smtClean="0">
                <a:solidFill>
                  <a:schemeClr val="bg1"/>
                </a:solidFill>
              </a:rPr>
              <a:t>Third</a:t>
            </a:r>
            <a:r>
              <a:rPr lang="en-US" altLang="ko-KR" b="1" dirty="0" smtClean="0">
                <a:solidFill>
                  <a:schemeClr val="bg1"/>
                </a:solidFill>
              </a:rPr>
              <a:t>, it</a:t>
            </a:r>
            <a:r>
              <a:rPr lang="en-US" altLang="ko-KR" b="1" baseline="0" dirty="0" smtClean="0">
                <a:solidFill>
                  <a:schemeClr val="bg1"/>
                </a:solidFill>
              </a:rPr>
              <a:t> can be a useful service for both drivers and passengers. Especially, i</a:t>
            </a:r>
            <a:r>
              <a:rPr lang="en-US" altLang="ko-KR" b="1" dirty="0" smtClean="0">
                <a:solidFill>
                  <a:schemeClr val="bg1"/>
                </a:solidFill>
              </a:rPr>
              <a:t>n late night,</a:t>
            </a:r>
            <a:r>
              <a:rPr lang="en-US" altLang="ko-KR" b="1" baseline="0" dirty="0" smtClean="0">
                <a:solidFill>
                  <a:schemeClr val="bg1"/>
                </a:solidFill>
              </a:rPr>
              <a:t> buses and subways are closed. Then taxis are the only possible public transportation at night. So fast communication can be achieved.</a:t>
            </a:r>
            <a:endParaRPr lang="en-US" altLang="ko-KR" b="1" dirty="0" smtClean="0">
              <a:solidFill>
                <a:schemeClr val="bg1"/>
              </a:solidFill>
            </a:endParaRPr>
          </a:p>
          <a:p>
            <a:pPr algn="l"/>
            <a:endParaRPr lang="en-US" altLang="ko-KR" b="1" dirty="0" smtClean="0">
              <a:solidFill>
                <a:schemeClr val="bg1"/>
              </a:solidFill>
            </a:endParaRPr>
          </a:p>
          <a:p>
            <a:pPr algn="l"/>
            <a:r>
              <a:rPr lang="en-US" altLang="ko-KR" b="1" dirty="0" smtClean="0">
                <a:solidFill>
                  <a:schemeClr val="bg1"/>
                </a:solidFill>
              </a:rPr>
              <a:t>Lastly, for</a:t>
            </a:r>
            <a:r>
              <a:rPr lang="en-US" altLang="ko-KR" b="1" baseline="0" dirty="0" smtClean="0">
                <a:solidFill>
                  <a:schemeClr val="bg1"/>
                </a:solidFill>
              </a:rPr>
              <a:t> developing new software related to this kind of service, data we utilized in our service can be the great base</a:t>
            </a:r>
            <a:r>
              <a:rPr lang="en-US" altLang="ko-KR" b="1" baseline="0" dirty="0" smtClean="0">
                <a:solidFill>
                  <a:schemeClr val="bg1"/>
                </a:solidFill>
              </a:rPr>
              <a:t>.</a:t>
            </a:r>
            <a:endParaRPr lang="en-US" altLang="ko-KR" b="1" dirty="0" smtClean="0">
              <a:solidFill>
                <a:schemeClr val="bg1"/>
              </a:solidFill>
            </a:endParaRPr>
          </a:p>
        </p:txBody>
      </p:sp>
      <p:sp>
        <p:nvSpPr>
          <p:cNvPr id="4" name="슬라이드 번호 개체 틀 3"/>
          <p:cNvSpPr>
            <a:spLocks noGrp="1"/>
          </p:cNvSpPr>
          <p:nvPr>
            <p:ph type="sldNum" sz="quarter" idx="10"/>
          </p:nvPr>
        </p:nvSpPr>
        <p:spPr/>
        <p:txBody>
          <a:bodyPr/>
          <a:lstStyle/>
          <a:p>
            <a:fld id="{BC29CC58-065D-48CE-ADD7-657963AB0129}" type="slidenum">
              <a:rPr lang="ko-KR" altLang="en-US" smtClean="0"/>
              <a:t>32</a:t>
            </a:fld>
            <a:endParaRPr lang="ko-KR" altLang="en-US"/>
          </a:p>
        </p:txBody>
      </p:sp>
    </p:spTree>
    <p:extLst>
      <p:ext uri="{BB962C8B-B14F-4D97-AF65-F5344CB8AC3E}">
        <p14:creationId xmlns:p14="http://schemas.microsoft.com/office/powerpoint/2010/main" val="192539274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BC29CC58-065D-48CE-ADD7-657963AB0129}" type="slidenum">
              <a:rPr lang="ko-KR" altLang="en-US" smtClean="0"/>
              <a:t>33</a:t>
            </a:fld>
            <a:endParaRPr lang="ko-KR" altLang="en-US"/>
          </a:p>
        </p:txBody>
      </p:sp>
    </p:spTree>
    <p:extLst>
      <p:ext uri="{BB962C8B-B14F-4D97-AF65-F5344CB8AC3E}">
        <p14:creationId xmlns:p14="http://schemas.microsoft.com/office/powerpoint/2010/main" val="38025200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dirty="0" smtClean="0"/>
              <a:t>Recently, a policy to install taxi stands has been promoted, but it is pointed out that the actual use rate is low. </a:t>
            </a:r>
          </a:p>
          <a:p>
            <a:pPr marL="0" marR="0" indent="0" algn="l" defTabSz="914400" rtl="0" eaLnBrk="1" fontAlgn="auto" latinLnBrk="1" hangingPunct="1">
              <a:lnSpc>
                <a:spcPct val="100000"/>
              </a:lnSpc>
              <a:spcBef>
                <a:spcPts val="0"/>
              </a:spcBef>
              <a:spcAft>
                <a:spcPts val="0"/>
              </a:spcAft>
              <a:buClrTx/>
              <a:buSzTx/>
              <a:buFontTx/>
              <a:buNone/>
              <a:tabLst/>
              <a:defRPr/>
            </a:pPr>
            <a:endParaRPr lang="en-US" altLang="ko-KR" dirty="0" smtClean="0"/>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dirty="0" smtClean="0"/>
              <a:t>There are 422 of taxi stands</a:t>
            </a:r>
            <a:r>
              <a:rPr lang="en-US" altLang="ko-KR" baseline="0" dirty="0" smtClean="0"/>
              <a:t> in Seoul, </a:t>
            </a:r>
          </a:p>
          <a:p>
            <a:pPr marL="0" marR="0" indent="0" algn="l" defTabSz="914400" rtl="0" eaLnBrk="1" fontAlgn="auto" latinLnBrk="1" hangingPunct="1">
              <a:lnSpc>
                <a:spcPct val="100000"/>
              </a:lnSpc>
              <a:spcBef>
                <a:spcPts val="0"/>
              </a:spcBef>
              <a:spcAft>
                <a:spcPts val="0"/>
              </a:spcAft>
              <a:buClrTx/>
              <a:buSzTx/>
              <a:buFontTx/>
              <a:buNone/>
              <a:tabLst/>
              <a:defRPr/>
            </a:pPr>
            <a:endParaRPr lang="en-US" altLang="ko-KR" baseline="0" dirty="0" smtClean="0"/>
          </a:p>
          <a:p>
            <a:pPr marL="0" marR="0" indent="0" algn="l" defTabSz="914400" rtl="0" eaLnBrk="1" fontAlgn="auto" latinLnBrk="1" hangingPunct="1">
              <a:lnSpc>
                <a:spcPct val="100000"/>
              </a:lnSpc>
              <a:spcBef>
                <a:spcPts val="0"/>
              </a:spcBef>
              <a:spcAft>
                <a:spcPts val="0"/>
              </a:spcAft>
              <a:buClrTx/>
              <a:buSzTx/>
              <a:buFontTx/>
              <a:buNone/>
              <a:tabLst/>
              <a:defRPr/>
            </a:pPr>
            <a:r>
              <a:rPr lang="ko-KR" altLang="en-US" dirty="0" smtClean="0"/>
              <a:t>애니메이션 실행 후 그래프 띄우기</a:t>
            </a:r>
          </a:p>
          <a:p>
            <a:pPr marL="0" marR="0" indent="0" algn="l" defTabSz="914400" rtl="0" eaLnBrk="1" fontAlgn="auto" latinLnBrk="1" hangingPunct="1">
              <a:lnSpc>
                <a:spcPct val="100000"/>
              </a:lnSpc>
              <a:spcBef>
                <a:spcPts val="0"/>
              </a:spcBef>
              <a:spcAft>
                <a:spcPts val="0"/>
              </a:spcAft>
              <a:buClrTx/>
              <a:buSzTx/>
              <a:buFontTx/>
              <a:buNone/>
              <a:tabLst/>
              <a:defRPr/>
            </a:pPr>
            <a:endParaRPr lang="en-US" altLang="ko-KR" baseline="0" dirty="0" smtClean="0"/>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baseline="0" dirty="0" smtClean="0"/>
              <a:t>and government decided to transfer and demolish 42% of them, which will result in 44% of financial loss.</a:t>
            </a:r>
          </a:p>
          <a:p>
            <a:pPr marL="0" marR="0" indent="0" algn="l" defTabSz="914400" rtl="0" eaLnBrk="1" fontAlgn="auto" latinLnBrk="1" hangingPunct="1">
              <a:lnSpc>
                <a:spcPct val="100000"/>
              </a:lnSpc>
              <a:spcBef>
                <a:spcPts val="0"/>
              </a:spcBef>
              <a:spcAft>
                <a:spcPts val="0"/>
              </a:spcAft>
              <a:buClrTx/>
              <a:buSzTx/>
              <a:buFontTx/>
              <a:buNone/>
              <a:tabLst/>
              <a:defRPr/>
            </a:pPr>
            <a:endParaRPr lang="en-US" altLang="ko-KR" baseline="0" dirty="0" smtClean="0"/>
          </a:p>
          <a:p>
            <a:r>
              <a:rPr lang="en-US" altLang="ko-KR" sz="1200" b="0" i="0" kern="1200" dirty="0" smtClean="0">
                <a:solidFill>
                  <a:schemeClr val="tx1"/>
                </a:solidFill>
                <a:effectLst/>
                <a:latin typeface="+mn-lt"/>
                <a:ea typeface="+mn-ea"/>
                <a:cs typeface="+mn-cs"/>
              </a:rPr>
              <a:t>Some</a:t>
            </a:r>
            <a:r>
              <a:rPr lang="en-US" altLang="ko-KR" sz="1200" b="0" i="0" kern="1200" baseline="0" dirty="0" smtClean="0">
                <a:solidFill>
                  <a:schemeClr val="tx1"/>
                </a:solidFill>
                <a:effectLst/>
                <a:latin typeface="+mn-lt"/>
                <a:ea typeface="+mn-ea"/>
                <a:cs typeface="+mn-cs"/>
              </a:rPr>
              <a:t> experts analyzed this problem occurs because the initial demand for taxi at those locations are estimated not properly. </a:t>
            </a:r>
          </a:p>
          <a:p>
            <a:endParaRPr lang="en-US" altLang="ko-KR" sz="1200" b="0" i="0" kern="1200" baseline="0" dirty="0" smtClean="0">
              <a:solidFill>
                <a:schemeClr val="tx1"/>
              </a:solidFill>
              <a:effectLst/>
              <a:latin typeface="+mn-lt"/>
              <a:ea typeface="+mn-ea"/>
              <a:cs typeface="+mn-cs"/>
            </a:endParaRPr>
          </a:p>
          <a:p>
            <a:r>
              <a:rPr lang="en-US" altLang="ko-KR" sz="1200" b="0" i="0" kern="1200" baseline="0" dirty="0" smtClean="0">
                <a:solidFill>
                  <a:schemeClr val="tx1"/>
                </a:solidFill>
                <a:effectLst/>
                <a:latin typeface="+mn-lt"/>
                <a:ea typeface="+mn-ea"/>
                <a:cs typeface="+mn-cs"/>
              </a:rPr>
              <a:t>So we came up with the idea that associating the location of taxi stands data and popular sites data in Seoul by using SNS.</a:t>
            </a:r>
            <a:endParaRPr lang="en-US" altLang="ko-KR" sz="1200" b="0" i="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endParaRPr lang="en-US" altLang="ko-KR" dirty="0" smtClean="0"/>
          </a:p>
          <a:p>
            <a:endParaRPr lang="en-US" altLang="ko-KR" dirty="0" smtClean="0"/>
          </a:p>
        </p:txBody>
      </p:sp>
      <p:sp>
        <p:nvSpPr>
          <p:cNvPr id="4" name="슬라이드 번호 개체 틀 3"/>
          <p:cNvSpPr>
            <a:spLocks noGrp="1"/>
          </p:cNvSpPr>
          <p:nvPr>
            <p:ph type="sldNum" sz="quarter" idx="5"/>
          </p:nvPr>
        </p:nvSpPr>
        <p:spPr/>
        <p:txBody>
          <a:bodyPr/>
          <a:lstStyle/>
          <a:p>
            <a:fld id="{BC29CC58-065D-48CE-ADD7-657963AB0129}" type="slidenum">
              <a:rPr lang="ko-KR" altLang="en-US" smtClean="0"/>
              <a:t>4</a:t>
            </a:fld>
            <a:endParaRPr lang="ko-KR" altLang="en-US"/>
          </a:p>
        </p:txBody>
      </p:sp>
    </p:spTree>
    <p:extLst>
      <p:ext uri="{BB962C8B-B14F-4D97-AF65-F5344CB8AC3E}">
        <p14:creationId xmlns:p14="http://schemas.microsoft.com/office/powerpoint/2010/main" val="23329176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Then</a:t>
            </a:r>
            <a:r>
              <a:rPr lang="en-US" altLang="ko-KR" baseline="0" dirty="0" smtClean="0"/>
              <a:t> let me explain the reason why we used location of taxi stands data. </a:t>
            </a:r>
            <a:endParaRPr lang="en-US" altLang="ko-KR" dirty="0" smtClean="0"/>
          </a:p>
          <a:p>
            <a:endParaRPr lang="en-US" altLang="ko-KR" dirty="0" smtClean="0"/>
          </a:p>
          <a:p>
            <a:r>
              <a:rPr lang="en-US" altLang="ko-KR" dirty="0" smtClean="0"/>
              <a:t>When taxi</a:t>
            </a:r>
            <a:r>
              <a:rPr lang="en-US" altLang="ko-KR" baseline="0" dirty="0" smtClean="0"/>
              <a:t> stand is located in densely populated area, usage of taxi is high. But when taxi stand is located in sparsely populated area, usage rate is really low.</a:t>
            </a:r>
          </a:p>
          <a:p>
            <a:endParaRPr lang="en-US" altLang="ko-KR" dirty="0" smtClean="0"/>
          </a:p>
          <a:p>
            <a:r>
              <a:rPr lang="en-US" altLang="ko-KR" dirty="0" smtClean="0"/>
              <a:t>Later, in order to improve</a:t>
            </a:r>
            <a:r>
              <a:rPr lang="en-US" altLang="ko-KR" baseline="0" dirty="0" smtClean="0"/>
              <a:t> the use of taxi stands, </a:t>
            </a:r>
            <a:r>
              <a:rPr lang="en-US" altLang="ko-KR" dirty="0" smtClean="0"/>
              <a:t>It is necessary to install a taxi stand at a point where there are a lot of passengers.</a:t>
            </a:r>
          </a:p>
          <a:p>
            <a:endParaRPr lang="en-US" altLang="ko-KR" dirty="0" smtClean="0"/>
          </a:p>
          <a:p>
            <a:r>
              <a:rPr lang="en-US" altLang="ko-KR" dirty="0" smtClean="0"/>
              <a:t>In these</a:t>
            </a:r>
            <a:r>
              <a:rPr lang="en-US" altLang="ko-KR" baseline="0" dirty="0" smtClean="0"/>
              <a:t> days, mobile services such as </a:t>
            </a:r>
            <a:r>
              <a:rPr lang="ko-KR" altLang="en-US" baseline="0" dirty="0" smtClean="0"/>
              <a:t>카카오</a:t>
            </a:r>
            <a:r>
              <a:rPr lang="en-US" altLang="ko-KR" baseline="0" dirty="0" smtClean="0"/>
              <a:t>t and t map taxi are getting popularity. And naturally, someone can think that taxi stands are no longer needed. </a:t>
            </a:r>
          </a:p>
          <a:p>
            <a:endParaRPr lang="en-US" altLang="ko-KR" dirty="0" smtClean="0"/>
          </a:p>
          <a:p>
            <a:r>
              <a:rPr lang="ko-KR" altLang="en-US" dirty="0" smtClean="0"/>
              <a:t>애니메이션</a:t>
            </a:r>
            <a:r>
              <a:rPr lang="ko-KR" altLang="en-US" baseline="0" dirty="0" smtClean="0"/>
              <a:t> 두개 </a:t>
            </a:r>
            <a:r>
              <a:rPr lang="ko-KR" altLang="en-US" baseline="0" dirty="0" err="1" smtClean="0"/>
              <a:t>따당</a:t>
            </a:r>
            <a:endParaRPr lang="en-US" altLang="ko-KR" baseline="0" dirty="0" smtClean="0"/>
          </a:p>
          <a:p>
            <a:endParaRPr lang="en-US" altLang="ko-KR" dirty="0" smtClean="0"/>
          </a:p>
          <a:p>
            <a:r>
              <a:rPr lang="en-US" altLang="ko-KR" dirty="0" smtClean="0"/>
              <a:t>But, taxi</a:t>
            </a:r>
            <a:r>
              <a:rPr lang="en-US" altLang="ko-KR" baseline="0" dirty="0" smtClean="0"/>
              <a:t> stands are necessary. Because it can be a taxi drivers’ place for rest. Also, without taxi stands, taxi drivers should move around with an empty car. That results in increasing congestion and car fuel waste.</a:t>
            </a:r>
            <a:endParaRPr lang="en-US" altLang="ko-KR" sz="1200" b="0" i="0" kern="1200" dirty="0" smtClean="0">
              <a:solidFill>
                <a:schemeClr val="tx1"/>
              </a:solidFill>
              <a:effectLst/>
              <a:latin typeface="+mn-lt"/>
              <a:ea typeface="+mn-ea"/>
              <a:cs typeface="+mn-cs"/>
            </a:endParaRPr>
          </a:p>
          <a:p>
            <a:endParaRPr lang="ko-KR" altLang="en-US" dirty="0"/>
          </a:p>
        </p:txBody>
      </p:sp>
      <p:sp>
        <p:nvSpPr>
          <p:cNvPr id="4" name="슬라이드 번호 개체 틀 3"/>
          <p:cNvSpPr>
            <a:spLocks noGrp="1"/>
          </p:cNvSpPr>
          <p:nvPr>
            <p:ph type="sldNum" sz="quarter" idx="5"/>
          </p:nvPr>
        </p:nvSpPr>
        <p:spPr/>
        <p:txBody>
          <a:bodyPr/>
          <a:lstStyle/>
          <a:p>
            <a:fld id="{BC29CC58-065D-48CE-ADD7-657963AB0129}" type="slidenum">
              <a:rPr lang="ko-KR" altLang="en-US" smtClean="0"/>
              <a:t>5</a:t>
            </a:fld>
            <a:endParaRPr lang="ko-KR" altLang="en-US"/>
          </a:p>
        </p:txBody>
      </p:sp>
    </p:spTree>
    <p:extLst>
      <p:ext uri="{BB962C8B-B14F-4D97-AF65-F5344CB8AC3E}">
        <p14:creationId xmlns:p14="http://schemas.microsoft.com/office/powerpoint/2010/main" val="3727710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Let </a:t>
            </a:r>
            <a:r>
              <a:rPr lang="en-US" altLang="ko-KR" dirty="0"/>
              <a:t>me explain our goal of this project. Firstly, we will get the data set </a:t>
            </a:r>
            <a:r>
              <a:rPr lang="en-US" altLang="ko-KR" dirty="0" smtClean="0"/>
              <a:t>about location</a:t>
            </a:r>
            <a:r>
              <a:rPr lang="en-US" altLang="ko-KR" baseline="0" dirty="0" smtClean="0"/>
              <a:t> of taxi stands in Seoul</a:t>
            </a:r>
            <a:r>
              <a:rPr lang="en-US" altLang="ko-KR" dirty="0" smtClean="0"/>
              <a:t>. Considering that the cause of the low use of taxi stands is a problem of location, we spatially analyzed taxi rides and compared them with the location of taxi stands.</a:t>
            </a:r>
            <a:endParaRPr lang="en-US" altLang="ko-KR" dirty="0"/>
          </a:p>
          <a:p>
            <a:r>
              <a:rPr lang="en-US" altLang="ko-KR" dirty="0"/>
              <a:t>Next, we will extract data from SNS by using crawling. Here, we specified SNS as a Instagram</a:t>
            </a:r>
            <a:r>
              <a:rPr lang="en-US" altLang="ko-KR" dirty="0" smtClean="0"/>
              <a:t>. Lots</a:t>
            </a:r>
            <a:r>
              <a:rPr lang="en-US" altLang="ko-KR" baseline="0" dirty="0" smtClean="0"/>
              <a:t> of mobility service companies are using SNS data when they predict demand with big data analysis.</a:t>
            </a:r>
            <a:endParaRPr lang="en-US" altLang="ko-KR" dirty="0"/>
          </a:p>
          <a:p>
            <a:r>
              <a:rPr lang="en-US" altLang="ko-KR" dirty="0"/>
              <a:t>After gathering these data sets, our goal for analysis is to find a relationship between them</a:t>
            </a:r>
            <a:r>
              <a:rPr lang="en-US" altLang="ko-KR" dirty="0" smtClean="0"/>
              <a:t>.</a:t>
            </a:r>
          </a:p>
          <a:p>
            <a:endParaRPr lang="en-US" altLang="ko-KR" dirty="0" smtClean="0"/>
          </a:p>
          <a:p>
            <a:endParaRPr lang="en-US" altLang="ko-KR" dirty="0"/>
          </a:p>
          <a:p>
            <a:r>
              <a:rPr lang="en-US" altLang="ko-KR" dirty="0"/>
              <a:t>Finally, we will create a web service providing useful information of locations with </a:t>
            </a:r>
            <a:r>
              <a:rPr lang="en-US" altLang="ko-KR" dirty="0" smtClean="0"/>
              <a:t>taxi stands</a:t>
            </a:r>
            <a:r>
              <a:rPr lang="en-US" altLang="ko-KR" baseline="0" dirty="0" smtClean="0"/>
              <a:t> and the population density according to the user’s current location.</a:t>
            </a:r>
            <a:endParaRPr lang="en-US" altLang="ko-KR" dirty="0" smtClean="0"/>
          </a:p>
          <a:p>
            <a:endParaRPr lang="en-US" altLang="ko-KR" dirty="0" smtClean="0"/>
          </a:p>
          <a:p>
            <a:endParaRPr lang="ko-KR" altLang="en-US" dirty="0"/>
          </a:p>
        </p:txBody>
      </p:sp>
      <p:sp>
        <p:nvSpPr>
          <p:cNvPr id="4" name="슬라이드 번호 개체 틀 3"/>
          <p:cNvSpPr>
            <a:spLocks noGrp="1"/>
          </p:cNvSpPr>
          <p:nvPr>
            <p:ph type="sldNum" sz="quarter" idx="5"/>
          </p:nvPr>
        </p:nvSpPr>
        <p:spPr/>
        <p:txBody>
          <a:bodyPr/>
          <a:lstStyle/>
          <a:p>
            <a:fld id="{BC29CC58-065D-48CE-ADD7-657963AB0129}" type="slidenum">
              <a:rPr lang="ko-KR" altLang="en-US" smtClean="0"/>
              <a:t>6</a:t>
            </a:fld>
            <a:endParaRPr lang="ko-KR" altLang="en-US"/>
          </a:p>
        </p:txBody>
      </p:sp>
    </p:spTree>
    <p:extLst>
      <p:ext uri="{BB962C8B-B14F-4D97-AF65-F5344CB8AC3E}">
        <p14:creationId xmlns:p14="http://schemas.microsoft.com/office/powerpoint/2010/main" val="13618744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Here is the structure of our service. </a:t>
            </a:r>
          </a:p>
          <a:p>
            <a:r>
              <a:rPr lang="en-US" altLang="ko-KR" dirty="0" smtClean="0"/>
              <a:t>First, we extracted the location and time of the </a:t>
            </a:r>
            <a:r>
              <a:rPr lang="en-US" altLang="ko-KR" dirty="0" err="1" smtClean="0"/>
              <a:t>Insta</a:t>
            </a:r>
            <a:r>
              <a:rPr lang="en-US" altLang="ko-KR" dirty="0" smtClean="0"/>
              <a:t> post through web crawling, stored it in HDFS, and processed the data using the KAKAO map API and Impala.</a:t>
            </a:r>
          </a:p>
          <a:p>
            <a:r>
              <a:rPr lang="en-US" altLang="ko-KR" dirty="0" smtClean="0"/>
              <a:t>The longitude and latitude of each post location data were extracted through the KAKAO map API, and the entire area of ​​Seoul was divided into 100,000 </a:t>
            </a:r>
            <a:r>
              <a:rPr lang="en-US" altLang="ko-KR" dirty="0" err="1" smtClean="0"/>
              <a:t>Section_ID</a:t>
            </a:r>
            <a:r>
              <a:rPr lang="en-US" altLang="ko-KR" dirty="0" smtClean="0"/>
              <a:t> in advance through impala and a </a:t>
            </a:r>
            <a:r>
              <a:rPr lang="en-US" altLang="ko-KR" dirty="0" err="1" smtClean="0"/>
              <a:t>Section_ID</a:t>
            </a:r>
            <a:r>
              <a:rPr lang="en-US" altLang="ko-KR" dirty="0" smtClean="0"/>
              <a:t> was assigned to each post.</a:t>
            </a:r>
          </a:p>
          <a:p>
            <a:r>
              <a:rPr lang="en-US" altLang="ko-KR" dirty="0" smtClean="0"/>
              <a:t>The processed data was fetched to MySQL using </a:t>
            </a:r>
            <a:r>
              <a:rPr lang="en-US" altLang="ko-KR" dirty="0" err="1" smtClean="0"/>
              <a:t>Sqoop</a:t>
            </a:r>
            <a:r>
              <a:rPr lang="en-US" altLang="ko-KR" dirty="0" smtClean="0"/>
              <a:t>.</a:t>
            </a:r>
          </a:p>
          <a:p>
            <a:r>
              <a:rPr lang="en-US" altLang="ko-KR" dirty="0" smtClean="0"/>
              <a:t>Next, the latitude and longitude were extracted from the taxi stations data search using the KAKAO map API and fetched in MySQL.</a:t>
            </a:r>
          </a:p>
          <a:p>
            <a:r>
              <a:rPr lang="en-US" altLang="ko-KR" dirty="0" smtClean="0"/>
              <a:t>After that, by linking the </a:t>
            </a:r>
            <a:r>
              <a:rPr lang="en-US" altLang="ko-KR" dirty="0" err="1" smtClean="0"/>
              <a:t>php</a:t>
            </a:r>
            <a:r>
              <a:rPr lang="en-US" altLang="ko-KR" dirty="0" smtClean="0"/>
              <a:t> module and the apache 2 server in the amazon web server , the data in MySQL was provided to the dashboard HTML file.</a:t>
            </a:r>
            <a:endParaRPr lang="en-US" altLang="ko-KR" dirty="0"/>
          </a:p>
        </p:txBody>
      </p:sp>
      <p:sp>
        <p:nvSpPr>
          <p:cNvPr id="4" name="슬라이드 번호 개체 틀 3"/>
          <p:cNvSpPr>
            <a:spLocks noGrp="1"/>
          </p:cNvSpPr>
          <p:nvPr>
            <p:ph type="sldNum" sz="quarter" idx="5"/>
          </p:nvPr>
        </p:nvSpPr>
        <p:spPr/>
        <p:txBody>
          <a:bodyPr/>
          <a:lstStyle/>
          <a:p>
            <a:fld id="{CD1739B8-E7E4-465E-8B9B-046D08D62D1D}" type="slidenum">
              <a:rPr lang="ko-KR" altLang="en-US" smtClean="0"/>
              <a:t>7</a:t>
            </a:fld>
            <a:endParaRPr lang="ko-KR" altLang="en-US"/>
          </a:p>
        </p:txBody>
      </p:sp>
    </p:spTree>
    <p:extLst>
      <p:ext uri="{BB962C8B-B14F-4D97-AF65-F5344CB8AC3E}">
        <p14:creationId xmlns:p14="http://schemas.microsoft.com/office/powerpoint/2010/main" val="7821787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BC29CC58-065D-48CE-ADD7-657963AB0129}" type="slidenum">
              <a:rPr lang="ko-KR" altLang="en-US" smtClean="0"/>
              <a:t>8</a:t>
            </a:fld>
            <a:endParaRPr lang="ko-KR" altLang="en-US"/>
          </a:p>
        </p:txBody>
      </p:sp>
    </p:spTree>
    <p:extLst>
      <p:ext uri="{BB962C8B-B14F-4D97-AF65-F5344CB8AC3E}">
        <p14:creationId xmlns:p14="http://schemas.microsoft.com/office/powerpoint/2010/main" val="20707619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Then</a:t>
            </a:r>
            <a:r>
              <a:rPr lang="en-US" altLang="ko-KR" baseline="0" dirty="0" smtClean="0"/>
              <a:t> let me explain the steps for data processing.</a:t>
            </a:r>
          </a:p>
          <a:p>
            <a:r>
              <a:rPr lang="en-US" altLang="ko-KR" baseline="0" dirty="0" smtClean="0"/>
              <a:t>First, getting the locations of taxi stands data.</a:t>
            </a:r>
          </a:p>
          <a:p>
            <a:r>
              <a:rPr lang="en-US" altLang="ko-KR" baseline="0" dirty="0" smtClean="0"/>
              <a:t>Actually it was hard to find the clear data set of locations, so we searched it from public Seoul map site.</a:t>
            </a: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baseline="0" dirty="0" smtClean="0"/>
              <a:t>Using crawling, we extracted the text data from the map site and </a:t>
            </a:r>
            <a:r>
              <a:rPr lang="en-US" altLang="ko-KR" b="0" baseline="0" dirty="0" smtClean="0"/>
              <a:t>converted </a:t>
            </a:r>
            <a:r>
              <a:rPr lang="en-US" altLang="ko-KR" sz="1200" b="0" dirty="0" smtClean="0">
                <a:solidFill>
                  <a:schemeClr val="bg1"/>
                </a:solidFill>
              </a:rPr>
              <a:t>the location data into the data with latitude and longitude.</a:t>
            </a: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b="0" dirty="0" smtClean="0">
                <a:solidFill>
                  <a:schemeClr val="bg1"/>
                </a:solidFill>
              </a:rPr>
              <a:t>Finally</a:t>
            </a:r>
            <a:r>
              <a:rPr lang="en-US" altLang="ko-KR" sz="1200" b="0" baseline="0" dirty="0" smtClean="0">
                <a:solidFill>
                  <a:schemeClr val="bg1"/>
                </a:solidFill>
              </a:rPr>
              <a:t> the data set is loaded into the server.</a:t>
            </a:r>
            <a:endParaRPr lang="en-US" altLang="ko-KR" sz="1200" b="0" dirty="0" smtClean="0">
              <a:solidFill>
                <a:schemeClr val="bg1"/>
              </a:solidFill>
            </a:endParaRPr>
          </a:p>
          <a:p>
            <a:endParaRPr lang="en-US" altLang="ko-KR" b="0" baseline="0" dirty="0" smtClean="0"/>
          </a:p>
        </p:txBody>
      </p:sp>
      <p:sp>
        <p:nvSpPr>
          <p:cNvPr id="4" name="슬라이드 번호 개체 틀 3"/>
          <p:cNvSpPr>
            <a:spLocks noGrp="1"/>
          </p:cNvSpPr>
          <p:nvPr>
            <p:ph type="sldNum" sz="quarter" idx="5"/>
          </p:nvPr>
        </p:nvSpPr>
        <p:spPr/>
        <p:txBody>
          <a:bodyPr/>
          <a:lstStyle/>
          <a:p>
            <a:fld id="{BC29CC58-065D-48CE-ADD7-657963AB0129}" type="slidenum">
              <a:rPr lang="ko-KR" altLang="en-US" smtClean="0"/>
              <a:t>9</a:t>
            </a:fld>
            <a:endParaRPr lang="ko-KR" altLang="en-US"/>
          </a:p>
        </p:txBody>
      </p:sp>
    </p:spTree>
    <p:extLst>
      <p:ext uri="{BB962C8B-B14F-4D97-AF65-F5344CB8AC3E}">
        <p14:creationId xmlns:p14="http://schemas.microsoft.com/office/powerpoint/2010/main" val="6121337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1524000" y="1122363"/>
            <a:ext cx="9144000" cy="2387600"/>
          </a:xfrm>
        </p:spPr>
        <p:txBody>
          <a:bodyPr anchor="b"/>
          <a:lstStyle>
            <a:lvl1pPr algn="ctr">
              <a:defRPr sz="6000"/>
            </a:lvl1pPr>
          </a:lstStyle>
          <a:p>
            <a:r>
              <a:rPr lang="ko-KR" altLang="en-US"/>
              <a:t>마스터 제목 스타일 편집</a:t>
            </a:r>
          </a:p>
        </p:txBody>
      </p:sp>
      <p:sp>
        <p:nvSpPr>
          <p:cNvPr id="3" name="부제목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클릭하여 마스터 부제목 스타일 편집</a:t>
            </a:r>
          </a:p>
        </p:txBody>
      </p:sp>
      <p:sp>
        <p:nvSpPr>
          <p:cNvPr id="4" name="날짜 개체 틀 3"/>
          <p:cNvSpPr>
            <a:spLocks noGrp="1"/>
          </p:cNvSpPr>
          <p:nvPr>
            <p:ph type="dt" sz="half" idx="10"/>
          </p:nvPr>
        </p:nvSpPr>
        <p:spPr/>
        <p:txBody>
          <a:bodyPr/>
          <a:lstStyle/>
          <a:p>
            <a:fld id="{53E171DC-1F10-4EE1-A44E-99DAD7137942}" type="datetimeFigureOut">
              <a:rPr lang="ko-KR" altLang="en-US" smtClean="0"/>
              <a:t>2021-06-13</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E6593E4E-AD3D-48C8-9B1D-12C0A4F9F21A}" type="slidenum">
              <a:rPr lang="ko-KR" altLang="en-US" smtClean="0"/>
              <a:t>‹#›</a:t>
            </a:fld>
            <a:endParaRPr lang="ko-KR" altLang="en-US"/>
          </a:p>
        </p:txBody>
      </p:sp>
    </p:spTree>
    <p:extLst>
      <p:ext uri="{BB962C8B-B14F-4D97-AF65-F5344CB8AC3E}">
        <p14:creationId xmlns:p14="http://schemas.microsoft.com/office/powerpoint/2010/main" val="22428311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53E171DC-1F10-4EE1-A44E-99DAD7137942}" type="datetimeFigureOut">
              <a:rPr lang="ko-KR" altLang="en-US" smtClean="0"/>
              <a:t>2021-06-13</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E6593E4E-AD3D-48C8-9B1D-12C0A4F9F21A}" type="slidenum">
              <a:rPr lang="ko-KR" altLang="en-US" smtClean="0"/>
              <a:t>‹#›</a:t>
            </a:fld>
            <a:endParaRPr lang="ko-KR" altLang="en-US"/>
          </a:p>
        </p:txBody>
      </p:sp>
    </p:spTree>
    <p:extLst>
      <p:ext uri="{BB962C8B-B14F-4D97-AF65-F5344CB8AC3E}">
        <p14:creationId xmlns:p14="http://schemas.microsoft.com/office/powerpoint/2010/main" val="38876524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8724900" y="365125"/>
            <a:ext cx="2628900" cy="5811838"/>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838200" y="365125"/>
            <a:ext cx="7734300" cy="5811838"/>
          </a:xfrm>
        </p:spPr>
        <p:txBody>
          <a:bodyPr vert="eaVert"/>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53E171DC-1F10-4EE1-A44E-99DAD7137942}" type="datetimeFigureOut">
              <a:rPr lang="ko-KR" altLang="en-US" smtClean="0"/>
              <a:t>2021-06-13</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E6593E4E-AD3D-48C8-9B1D-12C0A4F9F21A}" type="slidenum">
              <a:rPr lang="ko-KR" altLang="en-US" smtClean="0"/>
              <a:t>‹#›</a:t>
            </a:fld>
            <a:endParaRPr lang="ko-KR" altLang="en-US"/>
          </a:p>
        </p:txBody>
      </p:sp>
    </p:spTree>
    <p:extLst>
      <p:ext uri="{BB962C8B-B14F-4D97-AF65-F5344CB8AC3E}">
        <p14:creationId xmlns:p14="http://schemas.microsoft.com/office/powerpoint/2010/main" val="18640617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53E171DC-1F10-4EE1-A44E-99DAD7137942}" type="datetimeFigureOut">
              <a:rPr lang="ko-KR" altLang="en-US" smtClean="0"/>
              <a:t>2021-06-13</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E6593E4E-AD3D-48C8-9B1D-12C0A4F9F21A}" type="slidenum">
              <a:rPr lang="ko-KR" altLang="en-US" smtClean="0"/>
              <a:t>‹#›</a:t>
            </a:fld>
            <a:endParaRPr lang="ko-KR" altLang="en-US"/>
          </a:p>
        </p:txBody>
      </p:sp>
    </p:spTree>
    <p:extLst>
      <p:ext uri="{BB962C8B-B14F-4D97-AF65-F5344CB8AC3E}">
        <p14:creationId xmlns:p14="http://schemas.microsoft.com/office/powerpoint/2010/main" val="23454233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831850" y="1709738"/>
            <a:ext cx="10515600" cy="2852737"/>
          </a:xfrm>
        </p:spPr>
        <p:txBody>
          <a:bodyPr anchor="b"/>
          <a:lstStyle>
            <a:lvl1pPr>
              <a:defRPr sz="6000"/>
            </a:lvl1pPr>
          </a:lstStyle>
          <a:p>
            <a:r>
              <a:rPr lang="ko-KR" altLang="en-US"/>
              <a:t>마스터 제목 스타일 편집</a:t>
            </a:r>
          </a:p>
        </p:txBody>
      </p:sp>
      <p:sp>
        <p:nvSpPr>
          <p:cNvPr id="3" name="텍스트 개체 틀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a:t>마스터 텍스트 스타일 편집</a:t>
            </a:r>
          </a:p>
        </p:txBody>
      </p:sp>
      <p:sp>
        <p:nvSpPr>
          <p:cNvPr id="4" name="날짜 개체 틀 3"/>
          <p:cNvSpPr>
            <a:spLocks noGrp="1"/>
          </p:cNvSpPr>
          <p:nvPr>
            <p:ph type="dt" sz="half" idx="10"/>
          </p:nvPr>
        </p:nvSpPr>
        <p:spPr/>
        <p:txBody>
          <a:bodyPr/>
          <a:lstStyle/>
          <a:p>
            <a:fld id="{53E171DC-1F10-4EE1-A44E-99DAD7137942}" type="datetimeFigureOut">
              <a:rPr lang="ko-KR" altLang="en-US" smtClean="0"/>
              <a:t>2021-06-13</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E6593E4E-AD3D-48C8-9B1D-12C0A4F9F21A}" type="slidenum">
              <a:rPr lang="ko-KR" altLang="en-US" smtClean="0"/>
              <a:t>‹#›</a:t>
            </a:fld>
            <a:endParaRPr lang="ko-KR" altLang="en-US"/>
          </a:p>
        </p:txBody>
      </p:sp>
    </p:spTree>
    <p:extLst>
      <p:ext uri="{BB962C8B-B14F-4D97-AF65-F5344CB8AC3E}">
        <p14:creationId xmlns:p14="http://schemas.microsoft.com/office/powerpoint/2010/main" val="776332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838200" y="1825625"/>
            <a:ext cx="5181600" cy="4351338"/>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6172200" y="1825625"/>
            <a:ext cx="5181600" cy="4351338"/>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53E171DC-1F10-4EE1-A44E-99DAD7137942}" type="datetimeFigureOut">
              <a:rPr lang="ko-KR" altLang="en-US" smtClean="0"/>
              <a:t>2021-06-13</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E6593E4E-AD3D-48C8-9B1D-12C0A4F9F21A}" type="slidenum">
              <a:rPr lang="ko-KR" altLang="en-US" smtClean="0"/>
              <a:t>‹#›</a:t>
            </a:fld>
            <a:endParaRPr lang="ko-KR" altLang="en-US"/>
          </a:p>
        </p:txBody>
      </p:sp>
    </p:spTree>
    <p:extLst>
      <p:ext uri="{BB962C8B-B14F-4D97-AF65-F5344CB8AC3E}">
        <p14:creationId xmlns:p14="http://schemas.microsoft.com/office/powerpoint/2010/main" val="12589177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a:xfrm>
            <a:off x="839788" y="365125"/>
            <a:ext cx="10515600" cy="1325563"/>
          </a:xfrm>
        </p:spPr>
        <p:txBody>
          <a:bodyPr/>
          <a:lstStyle/>
          <a:p>
            <a:r>
              <a:rPr lang="ko-KR" altLang="en-US"/>
              <a:t>마스터 제목 스타일 편집</a:t>
            </a:r>
          </a:p>
        </p:txBody>
      </p:sp>
      <p:sp>
        <p:nvSpPr>
          <p:cNvPr id="3" name="텍스트 개체 틀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 편집</a:t>
            </a:r>
          </a:p>
        </p:txBody>
      </p:sp>
      <p:sp>
        <p:nvSpPr>
          <p:cNvPr id="4" name="내용 개체 틀 3"/>
          <p:cNvSpPr>
            <a:spLocks noGrp="1"/>
          </p:cNvSpPr>
          <p:nvPr>
            <p:ph sz="half" idx="2"/>
          </p:nvPr>
        </p:nvSpPr>
        <p:spPr>
          <a:xfrm>
            <a:off x="839788" y="2505075"/>
            <a:ext cx="5157787" cy="3684588"/>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 편집</a:t>
            </a:r>
          </a:p>
        </p:txBody>
      </p:sp>
      <p:sp>
        <p:nvSpPr>
          <p:cNvPr id="6" name="내용 개체 틀 5"/>
          <p:cNvSpPr>
            <a:spLocks noGrp="1"/>
          </p:cNvSpPr>
          <p:nvPr>
            <p:ph sz="quarter" idx="4"/>
          </p:nvPr>
        </p:nvSpPr>
        <p:spPr>
          <a:xfrm>
            <a:off x="6172200" y="2505075"/>
            <a:ext cx="5183188" cy="3684588"/>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53E171DC-1F10-4EE1-A44E-99DAD7137942}" type="datetimeFigureOut">
              <a:rPr lang="ko-KR" altLang="en-US" smtClean="0"/>
              <a:t>2021-06-13</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E6593E4E-AD3D-48C8-9B1D-12C0A4F9F21A}" type="slidenum">
              <a:rPr lang="ko-KR" altLang="en-US" smtClean="0"/>
              <a:t>‹#›</a:t>
            </a:fld>
            <a:endParaRPr lang="ko-KR" altLang="en-US"/>
          </a:p>
        </p:txBody>
      </p:sp>
    </p:spTree>
    <p:extLst>
      <p:ext uri="{BB962C8B-B14F-4D97-AF65-F5344CB8AC3E}">
        <p14:creationId xmlns:p14="http://schemas.microsoft.com/office/powerpoint/2010/main" val="11527745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53E171DC-1F10-4EE1-A44E-99DAD7137942}" type="datetimeFigureOut">
              <a:rPr lang="ko-KR" altLang="en-US" smtClean="0"/>
              <a:t>2021-06-13</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E6593E4E-AD3D-48C8-9B1D-12C0A4F9F21A}" type="slidenum">
              <a:rPr lang="ko-KR" altLang="en-US" smtClean="0"/>
              <a:t>‹#›</a:t>
            </a:fld>
            <a:endParaRPr lang="ko-KR" altLang="en-US"/>
          </a:p>
        </p:txBody>
      </p:sp>
    </p:spTree>
    <p:extLst>
      <p:ext uri="{BB962C8B-B14F-4D97-AF65-F5344CB8AC3E}">
        <p14:creationId xmlns:p14="http://schemas.microsoft.com/office/powerpoint/2010/main" val="23656850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53E171DC-1F10-4EE1-A44E-99DAD7137942}" type="datetimeFigureOut">
              <a:rPr lang="ko-KR" altLang="en-US" smtClean="0"/>
              <a:t>2021-06-13</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E6593E4E-AD3D-48C8-9B1D-12C0A4F9F21A}" type="slidenum">
              <a:rPr lang="ko-KR" altLang="en-US" smtClean="0"/>
              <a:t>‹#›</a:t>
            </a:fld>
            <a:endParaRPr lang="ko-KR" altLang="en-US"/>
          </a:p>
        </p:txBody>
      </p:sp>
    </p:spTree>
    <p:extLst>
      <p:ext uri="{BB962C8B-B14F-4D97-AF65-F5344CB8AC3E}">
        <p14:creationId xmlns:p14="http://schemas.microsoft.com/office/powerpoint/2010/main" val="4959334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내용 개체 틀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 편집</a:t>
            </a:r>
          </a:p>
        </p:txBody>
      </p:sp>
      <p:sp>
        <p:nvSpPr>
          <p:cNvPr id="5" name="날짜 개체 틀 4"/>
          <p:cNvSpPr>
            <a:spLocks noGrp="1"/>
          </p:cNvSpPr>
          <p:nvPr>
            <p:ph type="dt" sz="half" idx="10"/>
          </p:nvPr>
        </p:nvSpPr>
        <p:spPr/>
        <p:txBody>
          <a:bodyPr/>
          <a:lstStyle/>
          <a:p>
            <a:fld id="{53E171DC-1F10-4EE1-A44E-99DAD7137942}" type="datetimeFigureOut">
              <a:rPr lang="ko-KR" altLang="en-US" smtClean="0"/>
              <a:t>2021-06-13</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E6593E4E-AD3D-48C8-9B1D-12C0A4F9F21A}" type="slidenum">
              <a:rPr lang="ko-KR" altLang="en-US" smtClean="0"/>
              <a:t>‹#›</a:t>
            </a:fld>
            <a:endParaRPr lang="ko-KR" altLang="en-US"/>
          </a:p>
        </p:txBody>
      </p:sp>
    </p:spTree>
    <p:extLst>
      <p:ext uri="{BB962C8B-B14F-4D97-AF65-F5344CB8AC3E}">
        <p14:creationId xmlns:p14="http://schemas.microsoft.com/office/powerpoint/2010/main" val="857095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그림 개체 틀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 편집</a:t>
            </a:r>
          </a:p>
        </p:txBody>
      </p:sp>
      <p:sp>
        <p:nvSpPr>
          <p:cNvPr id="5" name="날짜 개체 틀 4"/>
          <p:cNvSpPr>
            <a:spLocks noGrp="1"/>
          </p:cNvSpPr>
          <p:nvPr>
            <p:ph type="dt" sz="half" idx="10"/>
          </p:nvPr>
        </p:nvSpPr>
        <p:spPr/>
        <p:txBody>
          <a:bodyPr/>
          <a:lstStyle/>
          <a:p>
            <a:fld id="{53E171DC-1F10-4EE1-A44E-99DAD7137942}" type="datetimeFigureOut">
              <a:rPr lang="ko-KR" altLang="en-US" smtClean="0"/>
              <a:t>2021-06-13</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E6593E4E-AD3D-48C8-9B1D-12C0A4F9F21A}" type="slidenum">
              <a:rPr lang="ko-KR" altLang="en-US" smtClean="0"/>
              <a:t>‹#›</a:t>
            </a:fld>
            <a:endParaRPr lang="ko-KR" altLang="en-US"/>
          </a:p>
        </p:txBody>
      </p:sp>
    </p:spTree>
    <p:extLst>
      <p:ext uri="{BB962C8B-B14F-4D97-AF65-F5344CB8AC3E}">
        <p14:creationId xmlns:p14="http://schemas.microsoft.com/office/powerpoint/2010/main" val="26072550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6BA1AB"/>
        </a:solidFill>
        <a:effectLst/>
      </p:bgPr>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E171DC-1F10-4EE1-A44E-99DAD7137942}" type="datetimeFigureOut">
              <a:rPr lang="ko-KR" altLang="en-US" smtClean="0"/>
              <a:t>2021-06-13</a:t>
            </a:fld>
            <a:endParaRPr lang="ko-KR" altLang="en-US"/>
          </a:p>
        </p:txBody>
      </p:sp>
      <p:sp>
        <p:nvSpPr>
          <p:cNvPr id="5" name="바닥글 개체 틀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6593E4E-AD3D-48C8-9B1D-12C0A4F9F21A}" type="slidenum">
              <a:rPr lang="ko-KR" altLang="en-US" smtClean="0"/>
              <a:t>‹#›</a:t>
            </a:fld>
            <a:endParaRPr lang="ko-KR" altLang="en-US"/>
          </a:p>
        </p:txBody>
      </p:sp>
    </p:spTree>
    <p:extLst>
      <p:ext uri="{BB962C8B-B14F-4D97-AF65-F5344CB8AC3E}">
        <p14:creationId xmlns:p14="http://schemas.microsoft.com/office/powerpoint/2010/main" val="356644400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2.jpe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9.png"/><Relationship Id="rId7"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microsoft.com/office/2007/relationships/hdphoto" Target="../media/hdphoto7.wdp"/><Relationship Id="rId5" Type="http://schemas.openxmlformats.org/officeDocument/2006/relationships/image" Target="../media/image15.png"/><Relationship Id="rId4" Type="http://schemas.microsoft.com/office/2007/relationships/hdphoto" Target="../media/hdphoto15.wdp"/></Relationships>
</file>

<file path=ppt/slides/_rels/slide11.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jpeg"/><Relationship Id="rId7" Type="http://schemas.microsoft.com/office/2007/relationships/hdphoto" Target="../media/hdphoto16.wdp"/><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32.png"/><Relationship Id="rId5" Type="http://schemas.microsoft.com/office/2007/relationships/hdphoto" Target="../media/hdphoto7.wdp"/><Relationship Id="rId4" Type="http://schemas.openxmlformats.org/officeDocument/2006/relationships/image" Target="../media/image15.png"/><Relationship Id="rId9" Type="http://schemas.microsoft.com/office/2007/relationships/hdphoto" Target="../media/hdphoto17.wdp"/></Relationships>
</file>

<file path=ppt/slides/_rels/slide1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1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1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17.xml.rels><?xml version="1.0" encoding="UTF-8" standalone="yes"?>
<Relationships xmlns="http://schemas.openxmlformats.org/package/2006/relationships"><Relationship Id="rId3" Type="http://schemas.openxmlformats.org/officeDocument/2006/relationships/hyperlink" Target="https://t8n5.site/v1/"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45.png"/></Relationships>
</file>

<file path=ppt/slides/_rels/slide1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51.tiff"/><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2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2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2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2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63.png"/><Relationship Id="rId4" Type="http://schemas.openxmlformats.org/officeDocument/2006/relationships/image" Target="../media/image62.png"/></Relationships>
</file>

<file path=ppt/slides/_rels/slide2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hyperlink" Target="https://t8n5.site/" TargetMode="External"/></Relationships>
</file>

<file path=ppt/slides/_rels/slide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2.jpeg"/><Relationship Id="rId7" Type="http://schemas.microsoft.com/office/2007/relationships/hdphoto" Target="../media/hdphoto2.wdp"/><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3.png"/><Relationship Id="rId5" Type="http://schemas.microsoft.com/office/2007/relationships/hdphoto" Target="../media/hdphoto1.wdp"/><Relationship Id="rId4" Type="http://schemas.openxmlformats.org/officeDocument/2006/relationships/image" Target="../media/image1.png"/><Relationship Id="rId9" Type="http://schemas.microsoft.com/office/2007/relationships/hdphoto" Target="../media/hdphoto3.wdp"/></Relationships>
</file>

<file path=ppt/slides/_rels/slide3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68.jpeg"/></Relationships>
</file>

<file path=ppt/slides/_rels/slide32.xml.rels><?xml version="1.0" encoding="UTF-8" standalone="yes"?>
<Relationships xmlns="http://schemas.openxmlformats.org/package/2006/relationships"><Relationship Id="rId8" Type="http://schemas.microsoft.com/office/2007/relationships/hdphoto" Target="../media/hdphoto20.wdp"/><Relationship Id="rId3" Type="http://schemas.openxmlformats.org/officeDocument/2006/relationships/image" Target="../media/image69.png"/><Relationship Id="rId7" Type="http://schemas.openxmlformats.org/officeDocument/2006/relationships/image" Target="../media/image71.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microsoft.com/office/2007/relationships/hdphoto" Target="../media/hdphoto19.wdp"/><Relationship Id="rId5" Type="http://schemas.openxmlformats.org/officeDocument/2006/relationships/image" Target="../media/image70.png"/><Relationship Id="rId10" Type="http://schemas.microsoft.com/office/2007/relationships/hdphoto" Target="../media/hdphoto21.wdp"/><Relationship Id="rId4" Type="http://schemas.microsoft.com/office/2007/relationships/hdphoto" Target="../media/hdphoto18.wdp"/><Relationship Id="rId9" Type="http://schemas.openxmlformats.org/officeDocument/2006/relationships/image" Target="../media/image72.png"/></Relationships>
</file>

<file path=ppt/slides/_rels/slide3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chart" Target="../charts/chart1.xml"/></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3.png"/><Relationship Id="rId3" Type="http://schemas.openxmlformats.org/officeDocument/2006/relationships/image" Target="../media/image6.png"/><Relationship Id="rId7" Type="http://schemas.openxmlformats.org/officeDocument/2006/relationships/image" Target="../media/image8.png"/><Relationship Id="rId12"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microsoft.com/office/2007/relationships/hdphoto" Target="../media/hdphoto5.wdp"/><Relationship Id="rId11" Type="http://schemas.microsoft.com/office/2007/relationships/hdphoto" Target="../media/hdphoto6.wdp"/><Relationship Id="rId5" Type="http://schemas.openxmlformats.org/officeDocument/2006/relationships/image" Target="../media/image7.png"/><Relationship Id="rId10" Type="http://schemas.openxmlformats.org/officeDocument/2006/relationships/image" Target="../media/image11.png"/><Relationship Id="rId4" Type="http://schemas.microsoft.com/office/2007/relationships/hdphoto" Target="../media/hdphoto4.wdp"/><Relationship Id="rId9" Type="http://schemas.openxmlformats.org/officeDocument/2006/relationships/image" Target="../media/image10.png"/><Relationship Id="rId14" Type="http://schemas.openxmlformats.org/officeDocument/2006/relationships/image" Target="../media/image14.jpeg"/></Relationships>
</file>

<file path=ppt/slides/_rels/slide6.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2.jpeg"/><Relationship Id="rId7" Type="http://schemas.microsoft.com/office/2007/relationships/hdphoto" Target="../media/hdphoto8.wdp"/><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6.png"/><Relationship Id="rId5" Type="http://schemas.microsoft.com/office/2007/relationships/hdphoto" Target="../media/hdphoto7.wdp"/><Relationship Id="rId4" Type="http://schemas.openxmlformats.org/officeDocument/2006/relationships/image" Target="../media/image15.png"/><Relationship Id="rId9" Type="http://schemas.microsoft.com/office/2007/relationships/hdphoto" Target="../media/hdphoto9.wdp"/></Relationships>
</file>

<file path=ppt/slides/_rels/slide7.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25.png"/><Relationship Id="rId3" Type="http://schemas.openxmlformats.org/officeDocument/2006/relationships/image" Target="../media/image18.png"/><Relationship Id="rId7" Type="http://schemas.microsoft.com/office/2007/relationships/hdphoto" Target="../media/hdphoto10.wdp"/><Relationship Id="rId12" Type="http://schemas.microsoft.com/office/2007/relationships/hdphoto" Target="../media/hdphoto12.wdp"/><Relationship Id="rId17" Type="http://schemas.microsoft.com/office/2007/relationships/hdphoto" Target="../media/hdphoto14.wdp"/><Relationship Id="rId2" Type="http://schemas.openxmlformats.org/officeDocument/2006/relationships/notesSlide" Target="../notesSlides/notesSlide7.xml"/><Relationship Id="rId16" Type="http://schemas.openxmlformats.org/officeDocument/2006/relationships/image" Target="../media/image27.png"/><Relationship Id="rId1" Type="http://schemas.openxmlformats.org/officeDocument/2006/relationships/slideLayout" Target="../slideLayouts/slideLayout7.xml"/><Relationship Id="rId6" Type="http://schemas.openxmlformats.org/officeDocument/2006/relationships/image" Target="../media/image21.png"/><Relationship Id="rId11" Type="http://schemas.openxmlformats.org/officeDocument/2006/relationships/image" Target="../media/image24.png"/><Relationship Id="rId5" Type="http://schemas.openxmlformats.org/officeDocument/2006/relationships/image" Target="../media/image20.png"/><Relationship Id="rId15" Type="http://schemas.microsoft.com/office/2007/relationships/hdphoto" Target="../media/hdphoto13.wdp"/><Relationship Id="rId10" Type="http://schemas.openxmlformats.org/officeDocument/2006/relationships/image" Target="../media/image23.png"/><Relationship Id="rId4" Type="http://schemas.openxmlformats.org/officeDocument/2006/relationships/image" Target="../media/image19.png"/><Relationship Id="rId9" Type="http://schemas.microsoft.com/office/2007/relationships/hdphoto" Target="../media/hdphoto11.wdp"/><Relationship Id="rId14" Type="http://schemas.openxmlformats.org/officeDocument/2006/relationships/image" Target="../media/image26.png"/></Relationships>
</file>

<file path=ppt/slides/_rels/slide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hyperlink" Target="SmartSeoulMap"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jpeg"/><Relationship Id="rId5" Type="http://schemas.microsoft.com/office/2007/relationships/hdphoto" Target="../media/hdphoto15.wdp"/><Relationship Id="rId4"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그림 4"/>
          <p:cNvPicPr>
            <a:picLocks noChangeAspect="1"/>
          </p:cNvPicPr>
          <p:nvPr/>
        </p:nvPicPr>
        <p:blipFill>
          <a:blip r:embed="rId3">
            <a:extLst>
              <a:ext uri="{BEBA8EAE-BF5A-486C-A8C5-ECC9F3942E4B}">
                <a14:imgProps xmlns:a14="http://schemas.microsoft.com/office/drawing/2010/main">
                  <a14:imgLayer r:embed="rId4">
                    <a14:imgEffect>
                      <a14:backgroundRemoval t="8113" b="98675" l="2774" r="97781"/>
                    </a14:imgEffect>
                  </a14:imgLayer>
                </a14:imgProps>
              </a:ext>
            </a:extLst>
          </a:blip>
          <a:stretch>
            <a:fillRect/>
          </a:stretch>
        </p:blipFill>
        <p:spPr>
          <a:xfrm>
            <a:off x="4464585" y="3113874"/>
            <a:ext cx="3809428" cy="3191256"/>
          </a:xfrm>
          <a:prstGeom prst="rect">
            <a:avLst/>
          </a:prstGeom>
        </p:spPr>
      </p:pic>
      <p:sp>
        <p:nvSpPr>
          <p:cNvPr id="2" name="제목 1"/>
          <p:cNvSpPr>
            <a:spLocks noGrp="1"/>
          </p:cNvSpPr>
          <p:nvPr>
            <p:ph type="ctrTitle"/>
          </p:nvPr>
        </p:nvSpPr>
        <p:spPr>
          <a:xfrm>
            <a:off x="1024128" y="-66357"/>
            <a:ext cx="9643872" cy="2387600"/>
          </a:xfrm>
        </p:spPr>
        <p:txBody>
          <a:bodyPr>
            <a:normAutofit/>
          </a:bodyPr>
          <a:lstStyle/>
          <a:p>
            <a:r>
              <a:rPr lang="en-US" altLang="ko-KR" b="1" dirty="0" smtClean="0">
                <a:solidFill>
                  <a:schemeClr val="bg1"/>
                </a:solidFill>
              </a:rPr>
              <a:t>Finding demand for</a:t>
            </a:r>
            <a:r>
              <a:rPr lang="en-US" altLang="ko-KR" b="1" dirty="0">
                <a:solidFill>
                  <a:schemeClr val="bg1"/>
                </a:solidFill>
              </a:rPr>
              <a:t> </a:t>
            </a:r>
            <a:r>
              <a:rPr lang="en-US" altLang="ko-KR" b="1" dirty="0" smtClean="0">
                <a:solidFill>
                  <a:schemeClr val="bg1"/>
                </a:solidFill>
              </a:rPr>
              <a:t>taxi by region using SNS</a:t>
            </a:r>
            <a:endParaRPr lang="ko-KR" altLang="en-US" b="1" dirty="0">
              <a:solidFill>
                <a:schemeClr val="bg1"/>
              </a:solidFill>
            </a:endParaRPr>
          </a:p>
        </p:txBody>
      </p:sp>
      <p:sp>
        <p:nvSpPr>
          <p:cNvPr id="3" name="부제목 2"/>
          <p:cNvSpPr>
            <a:spLocks noGrp="1"/>
          </p:cNvSpPr>
          <p:nvPr>
            <p:ph type="subTitle" idx="1"/>
          </p:nvPr>
        </p:nvSpPr>
        <p:spPr>
          <a:xfrm>
            <a:off x="8155485" y="4665875"/>
            <a:ext cx="4347411" cy="2943141"/>
          </a:xfrm>
        </p:spPr>
        <p:txBody>
          <a:bodyPr>
            <a:normAutofit/>
          </a:bodyPr>
          <a:lstStyle/>
          <a:p>
            <a:r>
              <a:rPr lang="en-US" altLang="ko-KR" sz="2000" b="1" dirty="0">
                <a:solidFill>
                  <a:schemeClr val="bg1"/>
                </a:solidFill>
              </a:rPr>
              <a:t>Team </a:t>
            </a:r>
            <a:r>
              <a:rPr lang="en-US" altLang="ko-KR" sz="2000" b="1" dirty="0" smtClean="0">
                <a:solidFill>
                  <a:schemeClr val="bg1"/>
                </a:solidFill>
              </a:rPr>
              <a:t>8</a:t>
            </a:r>
            <a:endParaRPr lang="en-US" altLang="ko-KR" sz="2000" b="1" dirty="0">
              <a:solidFill>
                <a:schemeClr val="bg1"/>
              </a:solidFill>
            </a:endParaRPr>
          </a:p>
          <a:p>
            <a:pPr algn="l"/>
            <a:r>
              <a:rPr lang="en-US" altLang="ko-KR" sz="2000" b="1" dirty="0">
                <a:solidFill>
                  <a:schemeClr val="bg1"/>
                </a:solidFill>
              </a:rPr>
              <a:t>17102063 Lee, </a:t>
            </a:r>
            <a:r>
              <a:rPr lang="en-US" altLang="ko-KR" sz="2000" b="1" dirty="0" err="1">
                <a:solidFill>
                  <a:schemeClr val="bg1"/>
                </a:solidFill>
              </a:rPr>
              <a:t>Yoo</a:t>
            </a:r>
            <a:r>
              <a:rPr lang="en-US" altLang="ko-KR" sz="2000" b="1" dirty="0">
                <a:solidFill>
                  <a:schemeClr val="bg1"/>
                </a:solidFill>
              </a:rPr>
              <a:t> </a:t>
            </a:r>
            <a:r>
              <a:rPr lang="en-US" altLang="ko-KR" sz="2000" b="1" dirty="0" err="1">
                <a:solidFill>
                  <a:schemeClr val="bg1"/>
                </a:solidFill>
              </a:rPr>
              <a:t>Seok</a:t>
            </a:r>
            <a:endParaRPr lang="en-US" altLang="ko-KR" sz="2000" b="1" dirty="0">
              <a:solidFill>
                <a:schemeClr val="bg1"/>
              </a:solidFill>
            </a:endParaRPr>
          </a:p>
          <a:p>
            <a:pPr algn="l"/>
            <a:r>
              <a:rPr lang="en-US" altLang="ko-KR" sz="2000" b="1" dirty="0">
                <a:solidFill>
                  <a:schemeClr val="bg1"/>
                </a:solidFill>
              </a:rPr>
              <a:t>17102060 Lee, </a:t>
            </a:r>
            <a:r>
              <a:rPr lang="en-US" altLang="ko-KR" sz="2000" b="1" dirty="0" err="1">
                <a:solidFill>
                  <a:schemeClr val="bg1"/>
                </a:solidFill>
              </a:rPr>
              <a:t>Seong</a:t>
            </a:r>
            <a:r>
              <a:rPr lang="en-US" altLang="ko-KR" sz="2000" b="1" dirty="0">
                <a:solidFill>
                  <a:schemeClr val="bg1"/>
                </a:solidFill>
              </a:rPr>
              <a:t> Hun</a:t>
            </a:r>
          </a:p>
          <a:p>
            <a:pPr algn="l"/>
            <a:r>
              <a:rPr lang="en-US" altLang="ko-KR" sz="2000" b="1" dirty="0">
                <a:solidFill>
                  <a:schemeClr val="bg1"/>
                </a:solidFill>
              </a:rPr>
              <a:t>17102069 Hwang, Dong </a:t>
            </a:r>
            <a:r>
              <a:rPr lang="en-US" altLang="ko-KR" sz="2000" b="1" dirty="0" err="1">
                <a:solidFill>
                  <a:schemeClr val="bg1"/>
                </a:solidFill>
              </a:rPr>
              <a:t>Gyu</a:t>
            </a:r>
            <a:endParaRPr lang="en-US" altLang="ko-KR" sz="2000" b="1" dirty="0">
              <a:solidFill>
                <a:schemeClr val="bg1"/>
              </a:solidFill>
            </a:endParaRPr>
          </a:p>
          <a:p>
            <a:pPr algn="l"/>
            <a:r>
              <a:rPr lang="en-US" altLang="ko-KR" sz="2000" b="1" dirty="0">
                <a:solidFill>
                  <a:schemeClr val="bg1"/>
                </a:solidFill>
              </a:rPr>
              <a:t>19102092 Seo, </a:t>
            </a:r>
            <a:r>
              <a:rPr lang="en-US" altLang="ko-KR" sz="2000" b="1" dirty="0" err="1">
                <a:solidFill>
                  <a:schemeClr val="bg1"/>
                </a:solidFill>
              </a:rPr>
              <a:t>Hyeon</a:t>
            </a:r>
            <a:r>
              <a:rPr lang="en-US" altLang="ko-KR" sz="2000" b="1" dirty="0">
                <a:solidFill>
                  <a:schemeClr val="bg1"/>
                </a:solidFill>
              </a:rPr>
              <a:t> </a:t>
            </a:r>
            <a:r>
              <a:rPr lang="en-US" altLang="ko-KR" sz="2000" b="1" dirty="0" err="1">
                <a:solidFill>
                  <a:schemeClr val="bg1"/>
                </a:solidFill>
              </a:rPr>
              <a:t>Yeong</a:t>
            </a:r>
            <a:endParaRPr lang="en-US" altLang="ko-KR" sz="2000" b="1" dirty="0">
              <a:solidFill>
                <a:schemeClr val="bg1"/>
              </a:solidFill>
            </a:endParaRPr>
          </a:p>
          <a:p>
            <a:pPr algn="l"/>
            <a:endParaRPr lang="en-US" altLang="ko-KR" sz="2000" b="1" dirty="0">
              <a:solidFill>
                <a:schemeClr val="bg1"/>
              </a:solidFill>
            </a:endParaRPr>
          </a:p>
          <a:p>
            <a:pPr algn="l"/>
            <a:endParaRPr lang="ko-KR" altLang="en-US" sz="2000" b="1" dirty="0">
              <a:solidFill>
                <a:schemeClr val="bg1"/>
              </a:solidFill>
            </a:endParaRPr>
          </a:p>
        </p:txBody>
      </p:sp>
      <p:pic>
        <p:nvPicPr>
          <p:cNvPr id="4" name="Picture 2" descr="Taxi (902454560) - 게티이미지뱅크"/>
          <p:cNvPicPr>
            <a:picLocks noChangeAspect="1" noChangeArrowheads="1"/>
          </p:cNvPicPr>
          <p:nvPr/>
        </p:nvPicPr>
        <p:blipFill rotWithShape="1">
          <a:blip r:embed="rId5">
            <a:extLst>
              <a:ext uri="{28A0092B-C50C-407E-A947-70E740481C1C}">
                <a14:useLocalDpi xmlns:a14="http://schemas.microsoft.com/office/drawing/2010/main" val="0"/>
              </a:ext>
            </a:extLst>
          </a:blip>
          <a:srcRect l="33429" t="43838" r="-289" b="13200"/>
          <a:stretch/>
        </p:blipFill>
        <p:spPr bwMode="auto">
          <a:xfrm>
            <a:off x="118110" y="4572000"/>
            <a:ext cx="4546350" cy="228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4274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340623" y="114084"/>
            <a:ext cx="6789466" cy="1077218"/>
          </a:xfrm>
          <a:prstGeom prst="rect">
            <a:avLst/>
          </a:prstGeom>
          <a:noFill/>
        </p:spPr>
        <p:txBody>
          <a:bodyPr wrap="square" rtlCol="0">
            <a:spAutoFit/>
          </a:bodyPr>
          <a:lstStyle/>
          <a:p>
            <a:r>
              <a:rPr lang="en-US" altLang="ko-KR" sz="3200" b="1" dirty="0">
                <a:solidFill>
                  <a:schemeClr val="bg1"/>
                </a:solidFill>
              </a:rPr>
              <a:t>Extract </a:t>
            </a:r>
            <a:r>
              <a:rPr lang="en-US" altLang="ko-KR" sz="3200" b="1" dirty="0" smtClean="0">
                <a:solidFill>
                  <a:schemeClr val="bg1"/>
                </a:solidFill>
              </a:rPr>
              <a:t>the location data from Instagram posting</a:t>
            </a:r>
            <a:endParaRPr lang="en-US" altLang="ko-KR" sz="3200" b="1" dirty="0">
              <a:solidFill>
                <a:schemeClr val="bg1"/>
              </a:solidFill>
            </a:endParaRPr>
          </a:p>
        </p:txBody>
      </p:sp>
      <p:cxnSp>
        <p:nvCxnSpPr>
          <p:cNvPr id="11" name="직선 연결선 10"/>
          <p:cNvCxnSpPr/>
          <p:nvPr/>
        </p:nvCxnSpPr>
        <p:spPr>
          <a:xfrm>
            <a:off x="192024" y="265176"/>
            <a:ext cx="0" cy="786384"/>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pic>
        <p:nvPicPr>
          <p:cNvPr id="9" name="Picture 3" descr="Outsource Data Extraction Service For LinkedIn And Social Media"/>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ackgroundRemoval t="0" b="100000" l="0" r="65730">
                        <a14:foregroundMark x1="14596" y1="81294" x2="16716" y2="83765"/>
                        <a14:foregroundMark x1="10404" y1="57059" x2="14596" y2="52824"/>
                        <a14:foregroundMark x1="16864" y1="28235" x2="17554" y2="25294"/>
                        <a14:foregroundMark x1="26874" y1="19882" x2="29487" y2="14824"/>
                        <a14:foregroundMark x1="28254" y1="24000" x2="29980" y2="15294"/>
                        <a14:foregroundMark x1="37525" y1="24471" x2="41026" y2="25294"/>
                        <a14:foregroundMark x1="42110" y1="54588" x2="46450" y2="46588"/>
                        <a14:foregroundMark x1="37032" y1="86353" x2="39300" y2="76235"/>
                        <a14:foregroundMark x1="38412" y1="81294" x2="40335" y2="85412"/>
                        <a14:foregroundMark x1="37179" y1="25294" x2="40138" y2="22000"/>
                      </a14:backgroundRemoval>
                    </a14:imgEffect>
                  </a14:imgLayer>
                </a14:imgProps>
              </a:ext>
              <a:ext uri="{28A0092B-C50C-407E-A947-70E740481C1C}">
                <a14:useLocalDpi xmlns:a14="http://schemas.microsoft.com/office/drawing/2010/main" val="0"/>
              </a:ext>
            </a:extLst>
          </a:blip>
          <a:srcRect r="33918"/>
          <a:stretch/>
        </p:blipFill>
        <p:spPr bwMode="auto">
          <a:xfrm>
            <a:off x="9047417" y="265176"/>
            <a:ext cx="3630358" cy="2302591"/>
          </a:xfrm>
          <a:prstGeom prst="rect">
            <a:avLst/>
          </a:prstGeom>
          <a:noFill/>
          <a:extLst>
            <a:ext uri="{909E8E84-426E-40DD-AFC4-6F175D3DCCD1}">
              <a14:hiddenFill xmlns:a14="http://schemas.microsoft.com/office/drawing/2010/main">
                <a:solidFill>
                  <a:srgbClr val="FFFFFF"/>
                </a:solidFill>
              </a14:hiddenFill>
            </a:ext>
          </a:extLst>
        </p:spPr>
      </p:pic>
      <p:grpSp>
        <p:nvGrpSpPr>
          <p:cNvPr id="2" name="그룹 1"/>
          <p:cNvGrpSpPr/>
          <p:nvPr/>
        </p:nvGrpSpPr>
        <p:grpSpPr>
          <a:xfrm>
            <a:off x="1457098" y="1882392"/>
            <a:ext cx="10189159" cy="3904301"/>
            <a:chOff x="783998" y="1933192"/>
            <a:chExt cx="10189159" cy="3904301"/>
          </a:xfrm>
        </p:grpSpPr>
        <p:pic>
          <p:nvPicPr>
            <p:cNvPr id="7" name="Picture 5" descr="Instagram glitch exposed some user passwords - Cyber Defense Magazine"/>
            <p:cNvPicPr>
              <a:picLocks noChangeAspect="1" noChangeArrowheads="1"/>
            </p:cNvPicPr>
            <p:nvPr/>
          </p:nvPicPr>
          <p:blipFill>
            <a:blip r:embed="rId5" cstate="print">
              <a:extLst>
                <a:ext uri="{BEBA8EAE-BF5A-486C-A8C5-ECC9F3942E4B}">
                  <a14:imgProps xmlns:a14="http://schemas.microsoft.com/office/drawing/2010/main">
                    <a14:imgLayer r:embed="rId6">
                      <a14:imgEffect>
                        <a14:backgroundRemoval t="951" b="100000" l="0" r="98148">
                          <a14:foregroundMark x1="21225" y1="71863" x2="21225" y2="71863"/>
                          <a14:foregroundMark x1="21795" y1="81369" x2="21652" y2="76806"/>
                          <a14:foregroundMark x1="30057" y1="80038" x2="29772" y2="76236"/>
                          <a14:foregroundMark x1="52422" y1="33080" x2="52422" y2="33080"/>
                          <a14:foregroundMark x1="59687" y1="26236" x2="59687" y2="26236"/>
                        </a14:backgroundRemoval>
                      </a14:imgEffect>
                    </a14:imgLayer>
                  </a14:imgProps>
                </a:ext>
                <a:ext uri="{28A0092B-C50C-407E-A947-70E740481C1C}">
                  <a14:useLocalDpi xmlns:a14="http://schemas.microsoft.com/office/drawing/2010/main" val="0"/>
                </a:ext>
              </a:extLst>
            </a:blip>
            <a:srcRect/>
            <a:stretch>
              <a:fillRect/>
            </a:stretch>
          </p:blipFill>
          <p:spPr bwMode="auto">
            <a:xfrm>
              <a:off x="783998" y="3393285"/>
              <a:ext cx="1820915" cy="1459770"/>
            </a:xfrm>
            <a:prstGeom prst="rect">
              <a:avLst/>
            </a:prstGeom>
            <a:noFill/>
            <a:extLst>
              <a:ext uri="{909E8E84-426E-40DD-AFC4-6F175D3DCCD1}">
                <a14:hiddenFill xmlns:a14="http://schemas.microsoft.com/office/drawing/2010/main">
                  <a:solidFill>
                    <a:srgbClr val="FFFFFF"/>
                  </a:solidFill>
                </a14:hiddenFill>
              </a:ext>
            </a:extLst>
          </p:spPr>
        </p:pic>
        <p:sp>
          <p:nvSpPr>
            <p:cNvPr id="12" name="모서리가 둥근 직사각형 20">
              <a:extLst>
                <a:ext uri="{FF2B5EF4-FFF2-40B4-BE49-F238E27FC236}">
                  <a16:creationId xmlns:a16="http://schemas.microsoft.com/office/drawing/2014/main" id="{079F5E27-D76A-42B3-858C-B71A53FA422C}"/>
                </a:ext>
              </a:extLst>
            </p:cNvPr>
            <p:cNvSpPr/>
            <p:nvPr/>
          </p:nvSpPr>
          <p:spPr>
            <a:xfrm>
              <a:off x="3164328" y="2394857"/>
              <a:ext cx="5562813" cy="3442636"/>
            </a:xfrm>
            <a:prstGeom prst="roundRect">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73E4644E-1B26-4723-8793-9A03BBD4AE3C}"/>
                </a:ext>
              </a:extLst>
            </p:cNvPr>
            <p:cNvSpPr txBox="1"/>
            <p:nvPr/>
          </p:nvSpPr>
          <p:spPr>
            <a:xfrm>
              <a:off x="5184839" y="3143830"/>
              <a:ext cx="450764" cy="523220"/>
            </a:xfrm>
            <a:prstGeom prst="rect">
              <a:avLst/>
            </a:prstGeom>
            <a:noFill/>
          </p:spPr>
          <p:txBody>
            <a:bodyPr wrap="none" rtlCol="0">
              <a:spAutoFit/>
            </a:bodyPr>
            <a:lstStyle/>
            <a:p>
              <a:r>
                <a:rPr lang="en-US" altLang="ko-KR" sz="2800" dirty="0"/>
                <a:t>…</a:t>
              </a:r>
              <a:endParaRPr lang="ko-KR" altLang="en-US" sz="2800" dirty="0"/>
            </a:p>
          </p:txBody>
        </p:sp>
        <p:pic>
          <p:nvPicPr>
            <p:cNvPr id="15" name="그림 14">
              <a:extLst>
                <a:ext uri="{FF2B5EF4-FFF2-40B4-BE49-F238E27FC236}">
                  <a16:creationId xmlns:a16="http://schemas.microsoft.com/office/drawing/2014/main" id="{1424D8D1-DD08-4EFA-A073-3BD675246E4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775891" y="3143830"/>
              <a:ext cx="675203" cy="675203"/>
            </a:xfrm>
            <a:prstGeom prst="rect">
              <a:avLst/>
            </a:prstGeom>
          </p:spPr>
        </p:pic>
        <p:pic>
          <p:nvPicPr>
            <p:cNvPr id="16" name="그림 15">
              <a:extLst>
                <a:ext uri="{FF2B5EF4-FFF2-40B4-BE49-F238E27FC236}">
                  <a16:creationId xmlns:a16="http://schemas.microsoft.com/office/drawing/2014/main" id="{F77F6FEB-77BD-4E4E-B36E-BCBB0A9D8CAA}"/>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882351" y="3138849"/>
              <a:ext cx="675203" cy="675203"/>
            </a:xfrm>
            <a:prstGeom prst="rect">
              <a:avLst/>
            </a:prstGeom>
          </p:spPr>
        </p:pic>
        <p:pic>
          <p:nvPicPr>
            <p:cNvPr id="17" name="그림 16">
              <a:extLst>
                <a:ext uri="{FF2B5EF4-FFF2-40B4-BE49-F238E27FC236}">
                  <a16:creationId xmlns:a16="http://schemas.microsoft.com/office/drawing/2014/main" id="{87CBA8FF-71EA-401F-941A-491043EDA0B7}"/>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343303" y="3138849"/>
              <a:ext cx="675203" cy="675203"/>
            </a:xfrm>
            <a:prstGeom prst="rect">
              <a:avLst/>
            </a:prstGeom>
          </p:spPr>
        </p:pic>
        <p:sp>
          <p:nvSpPr>
            <p:cNvPr id="18" name="TextBox 17">
              <a:extLst>
                <a:ext uri="{FF2B5EF4-FFF2-40B4-BE49-F238E27FC236}">
                  <a16:creationId xmlns:a16="http://schemas.microsoft.com/office/drawing/2014/main" id="{7D08B092-FEF1-44F0-94FD-6B1EAA711E41}"/>
                </a:ext>
              </a:extLst>
            </p:cNvPr>
            <p:cNvSpPr txBox="1"/>
            <p:nvPr/>
          </p:nvSpPr>
          <p:spPr>
            <a:xfrm>
              <a:off x="3775891" y="2696916"/>
              <a:ext cx="1358449" cy="369332"/>
            </a:xfrm>
            <a:prstGeom prst="rect">
              <a:avLst/>
            </a:prstGeom>
            <a:noFill/>
          </p:spPr>
          <p:txBody>
            <a:bodyPr wrap="none" rtlCol="0">
              <a:spAutoFit/>
            </a:bodyPr>
            <a:lstStyle/>
            <a:p>
              <a:r>
                <a:rPr lang="en-US" altLang="ko-KR" dirty="0">
                  <a:solidFill>
                    <a:schemeClr val="bg1"/>
                  </a:solidFill>
                </a:rPr>
                <a:t>Post queue</a:t>
              </a:r>
              <a:endParaRPr lang="ko-KR" altLang="en-US" dirty="0">
                <a:solidFill>
                  <a:schemeClr val="bg1"/>
                </a:solidFill>
              </a:endParaRPr>
            </a:p>
          </p:txBody>
        </p:sp>
        <p:sp>
          <p:nvSpPr>
            <p:cNvPr id="19" name="모서리가 둥근 직사각형 20">
              <a:extLst>
                <a:ext uri="{FF2B5EF4-FFF2-40B4-BE49-F238E27FC236}">
                  <a16:creationId xmlns:a16="http://schemas.microsoft.com/office/drawing/2014/main" id="{5445072C-84D3-4EA8-84AC-9FE0604D31DD}"/>
                </a:ext>
              </a:extLst>
            </p:cNvPr>
            <p:cNvSpPr/>
            <p:nvPr/>
          </p:nvSpPr>
          <p:spPr>
            <a:xfrm>
              <a:off x="3775891" y="3066248"/>
              <a:ext cx="2781663" cy="814227"/>
            </a:xfrm>
            <a:prstGeom prst="roundRect">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0" name="그림 19">
              <a:extLst>
                <a:ext uri="{FF2B5EF4-FFF2-40B4-BE49-F238E27FC236}">
                  <a16:creationId xmlns:a16="http://schemas.microsoft.com/office/drawing/2014/main" id="{B53BB2BC-622B-49D6-930D-44ABE5A712B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818126" y="4376116"/>
              <a:ext cx="675203" cy="675203"/>
            </a:xfrm>
            <a:prstGeom prst="rect">
              <a:avLst/>
            </a:prstGeom>
          </p:spPr>
        </p:pic>
        <p:sp>
          <p:nvSpPr>
            <p:cNvPr id="21" name="TextBox 20">
              <a:extLst>
                <a:ext uri="{FF2B5EF4-FFF2-40B4-BE49-F238E27FC236}">
                  <a16:creationId xmlns:a16="http://schemas.microsoft.com/office/drawing/2014/main" id="{20D591A7-F825-4259-9ED7-9F39D30AA8B1}"/>
                </a:ext>
              </a:extLst>
            </p:cNvPr>
            <p:cNvSpPr txBox="1"/>
            <p:nvPr/>
          </p:nvSpPr>
          <p:spPr>
            <a:xfrm>
              <a:off x="3477496" y="5051319"/>
              <a:ext cx="2664640" cy="307777"/>
            </a:xfrm>
            <a:prstGeom prst="rect">
              <a:avLst/>
            </a:prstGeom>
            <a:noFill/>
          </p:spPr>
          <p:txBody>
            <a:bodyPr wrap="none" rtlCol="0">
              <a:spAutoFit/>
            </a:bodyPr>
            <a:lstStyle/>
            <a:p>
              <a:r>
                <a:rPr lang="en-US" altLang="ko-KR" sz="1400" dirty="0" smtClean="0">
                  <a:solidFill>
                    <a:schemeClr val="bg1"/>
                  </a:solidFill>
                </a:rPr>
                <a:t>[Tag of date, time, location, </a:t>
              </a:r>
              <a:r>
                <a:rPr lang="en-US" altLang="ko-KR" sz="1400" dirty="0">
                  <a:solidFill>
                    <a:schemeClr val="bg1"/>
                  </a:solidFill>
                </a:rPr>
                <a:t>…]</a:t>
              </a:r>
              <a:endParaRPr lang="ko-KR" altLang="en-US" sz="1400" dirty="0">
                <a:solidFill>
                  <a:schemeClr val="bg1"/>
                </a:solidFill>
              </a:endParaRPr>
            </a:p>
          </p:txBody>
        </p:sp>
        <p:sp>
          <p:nvSpPr>
            <p:cNvPr id="22" name="화살표: 아래쪽 16">
              <a:extLst>
                <a:ext uri="{FF2B5EF4-FFF2-40B4-BE49-F238E27FC236}">
                  <a16:creationId xmlns:a16="http://schemas.microsoft.com/office/drawing/2014/main" id="{5ACAC405-4D49-40ED-86A0-BAD8585CD2EE}"/>
                </a:ext>
              </a:extLst>
            </p:cNvPr>
            <p:cNvSpPr/>
            <p:nvPr/>
          </p:nvSpPr>
          <p:spPr>
            <a:xfrm>
              <a:off x="3995926" y="4023060"/>
              <a:ext cx="235132" cy="226747"/>
            </a:xfrm>
            <a:prstGeom prst="down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n>
                  <a:solidFill>
                    <a:schemeClr val="bg1"/>
                  </a:solidFill>
                </a:ln>
                <a:solidFill>
                  <a:schemeClr val="bg1"/>
                </a:solidFill>
              </a:endParaRPr>
            </a:p>
          </p:txBody>
        </p:sp>
        <p:sp>
          <p:nvSpPr>
            <p:cNvPr id="26" name="TextBox 25">
              <a:extLst>
                <a:ext uri="{FF2B5EF4-FFF2-40B4-BE49-F238E27FC236}">
                  <a16:creationId xmlns:a16="http://schemas.microsoft.com/office/drawing/2014/main" id="{15C1A912-27A7-431E-8EA9-F2274FC3F8E2}"/>
                </a:ext>
              </a:extLst>
            </p:cNvPr>
            <p:cNvSpPr txBox="1"/>
            <p:nvPr/>
          </p:nvSpPr>
          <p:spPr>
            <a:xfrm>
              <a:off x="4794442" y="1933192"/>
              <a:ext cx="1292341" cy="461665"/>
            </a:xfrm>
            <a:prstGeom prst="rect">
              <a:avLst/>
            </a:prstGeom>
            <a:noFill/>
          </p:spPr>
          <p:txBody>
            <a:bodyPr wrap="none" rtlCol="0">
              <a:spAutoFit/>
            </a:bodyPr>
            <a:lstStyle/>
            <a:p>
              <a:r>
                <a:rPr lang="en-US" altLang="ko-KR" sz="2400" b="1" dirty="0">
                  <a:solidFill>
                    <a:schemeClr val="bg1"/>
                  </a:solidFill>
                </a:rPr>
                <a:t>Crawler</a:t>
              </a:r>
              <a:endParaRPr lang="ko-KR" altLang="en-US" sz="2400" b="1" dirty="0">
                <a:solidFill>
                  <a:schemeClr val="bg1"/>
                </a:solidFill>
              </a:endParaRPr>
            </a:p>
          </p:txBody>
        </p:sp>
        <p:sp>
          <p:nvSpPr>
            <p:cNvPr id="27" name="자유형: 도형 28">
              <a:extLst>
                <a:ext uri="{FF2B5EF4-FFF2-40B4-BE49-F238E27FC236}">
                  <a16:creationId xmlns:a16="http://schemas.microsoft.com/office/drawing/2014/main" id="{F647721E-586E-445B-80EA-2F155FADBF06}"/>
                </a:ext>
              </a:extLst>
            </p:cNvPr>
            <p:cNvSpPr/>
            <p:nvPr/>
          </p:nvSpPr>
          <p:spPr>
            <a:xfrm>
              <a:off x="1680754" y="2621280"/>
              <a:ext cx="5373189" cy="836023"/>
            </a:xfrm>
            <a:custGeom>
              <a:avLst/>
              <a:gdLst>
                <a:gd name="connsiteX0" fmla="*/ 0 w 5373189"/>
                <a:gd name="connsiteY0" fmla="*/ 740229 h 836023"/>
                <a:gd name="connsiteX1" fmla="*/ 0 w 5373189"/>
                <a:gd name="connsiteY1" fmla="*/ 0 h 836023"/>
                <a:gd name="connsiteX2" fmla="*/ 5373189 w 5373189"/>
                <a:gd name="connsiteY2" fmla="*/ 0 h 836023"/>
                <a:gd name="connsiteX3" fmla="*/ 5373189 w 5373189"/>
                <a:gd name="connsiteY3" fmla="*/ 836023 h 836023"/>
                <a:gd name="connsiteX4" fmla="*/ 5190309 w 5373189"/>
                <a:gd name="connsiteY4" fmla="*/ 836023 h 8360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3189" h="836023">
                  <a:moveTo>
                    <a:pt x="0" y="740229"/>
                  </a:moveTo>
                  <a:lnTo>
                    <a:pt x="0" y="0"/>
                  </a:lnTo>
                  <a:lnTo>
                    <a:pt x="5373189" y="0"/>
                  </a:lnTo>
                  <a:lnTo>
                    <a:pt x="5373189" y="836023"/>
                  </a:lnTo>
                  <a:lnTo>
                    <a:pt x="5190309" y="836023"/>
                  </a:lnTo>
                </a:path>
              </a:pathLst>
            </a:custGeom>
            <a:noFill/>
            <a:ln w="571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이등변 삼각형 27">
              <a:extLst>
                <a:ext uri="{FF2B5EF4-FFF2-40B4-BE49-F238E27FC236}">
                  <a16:creationId xmlns:a16="http://schemas.microsoft.com/office/drawing/2014/main" id="{A25F7DE3-EDBB-44B9-8CBF-4042A1415F9D}"/>
                </a:ext>
              </a:extLst>
            </p:cNvPr>
            <p:cNvSpPr/>
            <p:nvPr/>
          </p:nvSpPr>
          <p:spPr>
            <a:xfrm rot="16200000">
              <a:off x="6645029" y="3357154"/>
              <a:ext cx="278674" cy="200297"/>
            </a:xfrm>
            <a:prstGeom prst="triangle">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solidFill>
              </a:endParaRPr>
            </a:p>
          </p:txBody>
        </p:sp>
        <p:sp>
          <p:nvSpPr>
            <p:cNvPr id="29" name="화살표: 아래쪽 31">
              <a:extLst>
                <a:ext uri="{FF2B5EF4-FFF2-40B4-BE49-F238E27FC236}">
                  <a16:creationId xmlns:a16="http://schemas.microsoft.com/office/drawing/2014/main" id="{43F4B717-DB53-42FD-8552-A2F3780F3410}"/>
                </a:ext>
              </a:extLst>
            </p:cNvPr>
            <p:cNvSpPr/>
            <p:nvPr/>
          </p:nvSpPr>
          <p:spPr>
            <a:xfrm rot="16200000">
              <a:off x="5691615" y="3623441"/>
              <a:ext cx="129296" cy="2256505"/>
            </a:xfrm>
            <a:prstGeom prst="down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n>
                  <a:solidFill>
                    <a:schemeClr val="bg1"/>
                  </a:solidFill>
                </a:ln>
                <a:solidFill>
                  <a:schemeClr val="bg1"/>
                </a:solidFill>
              </a:endParaRPr>
            </a:p>
          </p:txBody>
        </p:sp>
        <p:sp>
          <p:nvSpPr>
            <p:cNvPr id="30" name="TextBox 29">
              <a:extLst>
                <a:ext uri="{FF2B5EF4-FFF2-40B4-BE49-F238E27FC236}">
                  <a16:creationId xmlns:a16="http://schemas.microsoft.com/office/drawing/2014/main" id="{864C2D92-5B4F-4B6F-9F2D-6110A1CFD9A1}"/>
                </a:ext>
              </a:extLst>
            </p:cNvPr>
            <p:cNvSpPr txBox="1"/>
            <p:nvPr/>
          </p:nvSpPr>
          <p:spPr>
            <a:xfrm>
              <a:off x="7079974" y="3868892"/>
              <a:ext cx="2191823" cy="1754326"/>
            </a:xfrm>
            <a:prstGeom prst="rect">
              <a:avLst/>
            </a:prstGeom>
            <a:noFill/>
          </p:spPr>
          <p:txBody>
            <a:bodyPr wrap="square" rtlCol="0">
              <a:spAutoFit/>
            </a:bodyPr>
            <a:lstStyle/>
            <a:p>
              <a:r>
                <a:rPr lang="en-US" altLang="ko-KR" dirty="0">
                  <a:solidFill>
                    <a:schemeClr val="bg1"/>
                  </a:solidFill>
                </a:rPr>
                <a:t>{</a:t>
              </a:r>
            </a:p>
            <a:p>
              <a:r>
                <a:rPr lang="en-US" altLang="ko-KR" dirty="0">
                  <a:solidFill>
                    <a:schemeClr val="bg1"/>
                  </a:solidFill>
                </a:rPr>
                <a:t>   date,</a:t>
              </a:r>
            </a:p>
            <a:p>
              <a:r>
                <a:rPr lang="en-US" altLang="ko-KR" dirty="0">
                  <a:solidFill>
                    <a:schemeClr val="bg1"/>
                  </a:solidFill>
                </a:rPr>
                <a:t>   time,</a:t>
              </a:r>
            </a:p>
            <a:p>
              <a:r>
                <a:rPr lang="en-US" altLang="ko-KR" dirty="0">
                  <a:solidFill>
                    <a:schemeClr val="bg1"/>
                  </a:solidFill>
                </a:rPr>
                <a:t>   tags,</a:t>
              </a:r>
            </a:p>
            <a:p>
              <a:r>
                <a:rPr lang="en-US" altLang="ko-KR" dirty="0">
                  <a:solidFill>
                    <a:schemeClr val="bg1"/>
                  </a:solidFill>
                </a:rPr>
                <a:t>   place</a:t>
              </a:r>
            </a:p>
            <a:p>
              <a:r>
                <a:rPr lang="en-US" altLang="ko-KR" dirty="0">
                  <a:solidFill>
                    <a:schemeClr val="bg1"/>
                  </a:solidFill>
                </a:rPr>
                <a:t>}</a:t>
              </a:r>
              <a:endParaRPr lang="ko-KR" altLang="en-US" dirty="0">
                <a:solidFill>
                  <a:schemeClr val="bg1"/>
                </a:solidFill>
              </a:endParaRPr>
            </a:p>
          </p:txBody>
        </p:sp>
        <p:sp>
          <p:nvSpPr>
            <p:cNvPr id="31" name="TextBox 30">
              <a:extLst>
                <a:ext uri="{FF2B5EF4-FFF2-40B4-BE49-F238E27FC236}">
                  <a16:creationId xmlns:a16="http://schemas.microsoft.com/office/drawing/2014/main" id="{C18F8510-41A9-4775-A294-B930A55806C0}"/>
                </a:ext>
              </a:extLst>
            </p:cNvPr>
            <p:cNvSpPr txBox="1"/>
            <p:nvPr/>
          </p:nvSpPr>
          <p:spPr>
            <a:xfrm>
              <a:off x="5249001" y="4347842"/>
              <a:ext cx="886781" cy="369332"/>
            </a:xfrm>
            <a:prstGeom prst="rect">
              <a:avLst/>
            </a:prstGeom>
            <a:noFill/>
          </p:spPr>
          <p:txBody>
            <a:bodyPr wrap="none" rtlCol="0">
              <a:spAutoFit/>
            </a:bodyPr>
            <a:lstStyle/>
            <a:p>
              <a:r>
                <a:rPr lang="en-US" altLang="ko-KR" dirty="0">
                  <a:solidFill>
                    <a:schemeClr val="bg1"/>
                  </a:solidFill>
                </a:rPr>
                <a:t>extract</a:t>
              </a:r>
              <a:endParaRPr lang="ko-KR" altLang="en-US" dirty="0">
                <a:solidFill>
                  <a:schemeClr val="bg1"/>
                </a:solidFill>
              </a:endParaRPr>
            </a:p>
          </p:txBody>
        </p:sp>
        <p:cxnSp>
          <p:nvCxnSpPr>
            <p:cNvPr id="32" name="직선 연결선 31">
              <a:extLst>
                <a:ext uri="{FF2B5EF4-FFF2-40B4-BE49-F238E27FC236}">
                  <a16:creationId xmlns:a16="http://schemas.microsoft.com/office/drawing/2014/main" id="{865F87C6-5F90-40EF-B96F-34A30A1612E4}"/>
                </a:ext>
              </a:extLst>
            </p:cNvPr>
            <p:cNvCxnSpPr>
              <a:cxnSpLocks/>
            </p:cNvCxnSpPr>
            <p:nvPr/>
          </p:nvCxnSpPr>
          <p:spPr>
            <a:xfrm>
              <a:off x="8408975" y="4717174"/>
              <a:ext cx="1084649" cy="0"/>
            </a:xfrm>
            <a:prstGeom prst="line">
              <a:avLst/>
            </a:prstGeom>
            <a:ln w="571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3" name="이등변 삼각형 32">
              <a:extLst>
                <a:ext uri="{FF2B5EF4-FFF2-40B4-BE49-F238E27FC236}">
                  <a16:creationId xmlns:a16="http://schemas.microsoft.com/office/drawing/2014/main" id="{CE13ACF9-7ED4-49AC-A0CB-6E21D7A3FCA5}"/>
                </a:ext>
              </a:extLst>
            </p:cNvPr>
            <p:cNvSpPr/>
            <p:nvPr/>
          </p:nvSpPr>
          <p:spPr>
            <a:xfrm rot="5400000">
              <a:off x="9402322" y="4613569"/>
              <a:ext cx="278674" cy="200297"/>
            </a:xfrm>
            <a:prstGeom prst="triangle">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solidFill>
              </a:endParaRPr>
            </a:p>
          </p:txBody>
        </p:sp>
        <p:pic>
          <p:nvPicPr>
            <p:cNvPr id="34" name="그림 33">
              <a:extLst>
                <a:ext uri="{FF2B5EF4-FFF2-40B4-BE49-F238E27FC236}">
                  <a16:creationId xmlns:a16="http://schemas.microsoft.com/office/drawing/2014/main" id="{6655DFB7-9B11-4DBF-9DEB-EA91D3BBB15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967307" y="4184120"/>
              <a:ext cx="1005850" cy="1005850"/>
            </a:xfrm>
            <a:prstGeom prst="rect">
              <a:avLst/>
            </a:prstGeom>
          </p:spPr>
        </p:pic>
      </p:grpSp>
      <p:sp>
        <p:nvSpPr>
          <p:cNvPr id="3" name="TextBox 2"/>
          <p:cNvSpPr txBox="1"/>
          <p:nvPr/>
        </p:nvSpPr>
        <p:spPr>
          <a:xfrm>
            <a:off x="229705" y="4523580"/>
            <a:ext cx="1674876" cy="1200329"/>
          </a:xfrm>
          <a:prstGeom prst="rect">
            <a:avLst/>
          </a:prstGeom>
          <a:noFill/>
        </p:spPr>
        <p:txBody>
          <a:bodyPr wrap="square" rtlCol="0">
            <a:spAutoFit/>
          </a:bodyPr>
          <a:lstStyle/>
          <a:p>
            <a:r>
              <a:rPr lang="en-US" altLang="ko-KR" b="1" dirty="0" smtClean="0">
                <a:solidFill>
                  <a:schemeClr val="bg1"/>
                </a:solidFill>
              </a:rPr>
              <a:t>Posts tagged with popular cafes and restaurants</a:t>
            </a:r>
          </a:p>
        </p:txBody>
      </p:sp>
      <p:pic>
        <p:nvPicPr>
          <p:cNvPr id="35" name="그림 34">
            <a:extLst>
              <a:ext uri="{FF2B5EF4-FFF2-40B4-BE49-F238E27FC236}">
                <a16:creationId xmlns:a16="http://schemas.microsoft.com/office/drawing/2014/main" id="{B53BB2BC-622B-49D6-930D-44ABE5A712B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19987" y="2110321"/>
            <a:ext cx="675203" cy="675203"/>
          </a:xfrm>
          <a:prstGeom prst="rect">
            <a:avLst/>
          </a:prstGeom>
        </p:spPr>
      </p:pic>
      <p:sp>
        <p:nvSpPr>
          <p:cNvPr id="36" name="자유형: 도형 23">
            <a:extLst>
              <a:ext uri="{FF2B5EF4-FFF2-40B4-BE49-F238E27FC236}">
                <a16:creationId xmlns:a16="http://schemas.microsoft.com/office/drawing/2014/main" id="{385E5DB3-46DC-40AC-AB51-389013CFF82C}"/>
              </a:ext>
            </a:extLst>
          </p:cNvPr>
          <p:cNvSpPr/>
          <p:nvPr/>
        </p:nvSpPr>
        <p:spPr>
          <a:xfrm rot="10800000">
            <a:off x="1038301" y="1771087"/>
            <a:ext cx="1159177" cy="1537109"/>
          </a:xfrm>
          <a:custGeom>
            <a:avLst/>
            <a:gdLst>
              <a:gd name="connsiteX0" fmla="*/ 2063931 w 2063931"/>
              <a:gd name="connsiteY0" fmla="*/ 679268 h 836023"/>
              <a:gd name="connsiteX1" fmla="*/ 2063931 w 2063931"/>
              <a:gd name="connsiteY1" fmla="*/ 836023 h 836023"/>
              <a:gd name="connsiteX2" fmla="*/ 0 w 2063931"/>
              <a:gd name="connsiteY2" fmla="*/ 836023 h 836023"/>
              <a:gd name="connsiteX3" fmla="*/ 0 w 2063931"/>
              <a:gd name="connsiteY3" fmla="*/ 0 h 836023"/>
            </a:gdLst>
            <a:ahLst/>
            <a:cxnLst>
              <a:cxn ang="0">
                <a:pos x="connsiteX0" y="connsiteY0"/>
              </a:cxn>
              <a:cxn ang="0">
                <a:pos x="connsiteX1" y="connsiteY1"/>
              </a:cxn>
              <a:cxn ang="0">
                <a:pos x="connsiteX2" y="connsiteY2"/>
              </a:cxn>
              <a:cxn ang="0">
                <a:pos x="connsiteX3" y="connsiteY3"/>
              </a:cxn>
            </a:cxnLst>
            <a:rect l="l" t="t" r="r" b="b"/>
            <a:pathLst>
              <a:path w="2063931" h="836023">
                <a:moveTo>
                  <a:pt x="2063931" y="679268"/>
                </a:moveTo>
                <a:lnTo>
                  <a:pt x="2063931" y="836023"/>
                </a:lnTo>
                <a:lnTo>
                  <a:pt x="0" y="836023"/>
                </a:lnTo>
                <a:lnTo>
                  <a:pt x="0" y="0"/>
                </a:lnTo>
              </a:path>
            </a:pathLst>
          </a:custGeom>
          <a:noFill/>
          <a:ln w="571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7" name="TextBox 36"/>
          <p:cNvSpPr txBox="1"/>
          <p:nvPr/>
        </p:nvSpPr>
        <p:spPr>
          <a:xfrm>
            <a:off x="335954" y="2801592"/>
            <a:ext cx="1674876" cy="646331"/>
          </a:xfrm>
          <a:prstGeom prst="rect">
            <a:avLst/>
          </a:prstGeom>
          <a:noFill/>
        </p:spPr>
        <p:txBody>
          <a:bodyPr wrap="square" rtlCol="0">
            <a:spAutoFit/>
          </a:bodyPr>
          <a:lstStyle/>
          <a:p>
            <a:pPr algn="ctr"/>
            <a:r>
              <a:rPr lang="en-US" altLang="ko-KR" b="1" dirty="0" smtClean="0">
                <a:solidFill>
                  <a:schemeClr val="bg1"/>
                </a:solidFill>
              </a:rPr>
              <a:t>District data in Seoul</a:t>
            </a:r>
          </a:p>
        </p:txBody>
      </p:sp>
      <p:sp>
        <p:nvSpPr>
          <p:cNvPr id="38" name="이등변 삼각형 37">
            <a:extLst>
              <a:ext uri="{FF2B5EF4-FFF2-40B4-BE49-F238E27FC236}">
                <a16:creationId xmlns:a16="http://schemas.microsoft.com/office/drawing/2014/main" id="{A25F7DE3-EDBB-44B9-8CBF-4042A1415F9D}"/>
              </a:ext>
            </a:extLst>
          </p:cNvPr>
          <p:cNvSpPr/>
          <p:nvPr/>
        </p:nvSpPr>
        <p:spPr>
          <a:xfrm rot="10800000">
            <a:off x="2037911" y="3187978"/>
            <a:ext cx="278674" cy="200297"/>
          </a:xfrm>
          <a:prstGeom prst="triangle">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solidFill>
            </a:endParaRPr>
          </a:p>
        </p:txBody>
      </p:sp>
    </p:spTree>
    <p:extLst>
      <p:ext uri="{BB962C8B-B14F-4D97-AF65-F5344CB8AC3E}">
        <p14:creationId xmlns:p14="http://schemas.microsoft.com/office/powerpoint/2010/main" val="377296615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그룹 28"/>
          <p:cNvGrpSpPr/>
          <p:nvPr/>
        </p:nvGrpSpPr>
        <p:grpSpPr>
          <a:xfrm>
            <a:off x="226181" y="1939308"/>
            <a:ext cx="9603742" cy="2943555"/>
            <a:chOff x="2541461" y="1685006"/>
            <a:chExt cx="12377609" cy="3545867"/>
          </a:xfrm>
        </p:grpSpPr>
        <p:pic>
          <p:nvPicPr>
            <p:cNvPr id="8" name="Picture 2" descr="Taxi (902454560) - 게티이미지뱅크"/>
            <p:cNvPicPr>
              <a:picLocks noChangeAspect="1" noChangeArrowheads="1"/>
            </p:cNvPicPr>
            <p:nvPr/>
          </p:nvPicPr>
          <p:blipFill rotWithShape="1">
            <a:blip r:embed="rId3">
              <a:extLst>
                <a:ext uri="{28A0092B-C50C-407E-A947-70E740481C1C}">
                  <a14:useLocalDpi xmlns:a14="http://schemas.microsoft.com/office/drawing/2010/main" val="0"/>
                </a:ext>
              </a:extLst>
            </a:blip>
            <a:srcRect l="33429" t="43837" r="-289" b="-737"/>
            <a:stretch/>
          </p:blipFill>
          <p:spPr bwMode="auto">
            <a:xfrm>
              <a:off x="2931471" y="1940551"/>
              <a:ext cx="2814823" cy="1874520"/>
            </a:xfrm>
            <a:prstGeom prst="rect">
              <a:avLst/>
            </a:prstGeom>
            <a:noFill/>
            <a:extLst>
              <a:ext uri="{909E8E84-426E-40DD-AFC4-6F175D3DCCD1}">
                <a14:hiddenFill xmlns:a14="http://schemas.microsoft.com/office/drawing/2010/main">
                  <a:solidFill>
                    <a:srgbClr val="FFFFFF"/>
                  </a:solidFill>
                </a14:hiddenFill>
              </a:ext>
            </a:extLst>
          </p:spPr>
        </p:pic>
        <p:pic>
          <p:nvPicPr>
            <p:cNvPr id="5125" name="Picture 5" descr="Instagram glitch exposed some user passwords - Cyber Defense Magazine"/>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951" b="100000" l="0" r="98148">
                          <a14:foregroundMark x1="21225" y1="71863" x2="21225" y2="71863"/>
                          <a14:foregroundMark x1="21795" y1="81369" x2="21652" y2="76806"/>
                          <a14:foregroundMark x1="30057" y1="80038" x2="29772" y2="76236"/>
                          <a14:foregroundMark x1="52422" y1="33080" x2="52422" y2="33080"/>
                          <a14:foregroundMark x1="59687" y1="26236" x2="59687" y2="26236"/>
                        </a14:backgroundRemoval>
                      </a14:imgEffect>
                    </a14:imgLayer>
                  </a14:imgProps>
                </a:ext>
                <a:ext uri="{28A0092B-C50C-407E-A947-70E740481C1C}">
                  <a14:useLocalDpi xmlns:a14="http://schemas.microsoft.com/office/drawing/2010/main" val="0"/>
                </a:ext>
              </a:extLst>
            </a:blip>
            <a:srcRect/>
            <a:stretch>
              <a:fillRect/>
            </a:stretch>
          </p:blipFill>
          <p:spPr bwMode="auto">
            <a:xfrm>
              <a:off x="7244091" y="1685006"/>
              <a:ext cx="2748914" cy="2059727"/>
            </a:xfrm>
            <a:prstGeom prst="rect">
              <a:avLst/>
            </a:prstGeom>
            <a:noFill/>
            <a:extLst>
              <a:ext uri="{909E8E84-426E-40DD-AFC4-6F175D3DCCD1}">
                <a14:hiddenFill xmlns:a14="http://schemas.microsoft.com/office/drawing/2010/main">
                  <a:solidFill>
                    <a:srgbClr val="FFFFFF"/>
                  </a:solidFill>
                </a14:hiddenFill>
              </a:ext>
            </a:extLst>
          </p:spPr>
        </p:pic>
        <p:sp>
          <p:nvSpPr>
            <p:cNvPr id="6" name="모서리가 둥근 직사각형 5"/>
            <p:cNvSpPr/>
            <p:nvPr/>
          </p:nvSpPr>
          <p:spPr>
            <a:xfrm>
              <a:off x="2541461" y="4005576"/>
              <a:ext cx="3412416" cy="1225296"/>
            </a:xfrm>
            <a:prstGeom prst="roundRect">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b="1"/>
            </a:p>
          </p:txBody>
        </p:sp>
        <p:sp>
          <p:nvSpPr>
            <p:cNvPr id="9" name="TextBox 8"/>
            <p:cNvSpPr txBox="1"/>
            <p:nvPr/>
          </p:nvSpPr>
          <p:spPr>
            <a:xfrm>
              <a:off x="12019559" y="1685006"/>
              <a:ext cx="2899511" cy="704432"/>
            </a:xfrm>
            <a:prstGeom prst="rect">
              <a:avLst/>
            </a:prstGeom>
            <a:noFill/>
          </p:spPr>
          <p:txBody>
            <a:bodyPr wrap="square" rtlCol="0">
              <a:spAutoFit/>
            </a:bodyPr>
            <a:lstStyle/>
            <a:p>
              <a:r>
                <a:rPr lang="en-US" altLang="ko-KR" sz="1600" b="1" dirty="0" smtClean="0">
                  <a:solidFill>
                    <a:schemeClr val="bg1"/>
                  </a:solidFill>
                </a:rPr>
                <a:t>Locations of taxi</a:t>
              </a:r>
            </a:p>
            <a:p>
              <a:r>
                <a:rPr lang="en-US" altLang="ko-KR" sz="1600" b="1" dirty="0">
                  <a:solidFill>
                    <a:schemeClr val="bg1"/>
                  </a:solidFill>
                </a:rPr>
                <a:t>s</a:t>
              </a:r>
              <a:r>
                <a:rPr lang="en-US" altLang="ko-KR" sz="1600" b="1" dirty="0" smtClean="0">
                  <a:solidFill>
                    <a:schemeClr val="bg1"/>
                  </a:solidFill>
                </a:rPr>
                <a:t>tands in Seoul</a:t>
              </a:r>
              <a:endParaRPr lang="ko-KR" altLang="en-US" sz="1600" b="1" dirty="0">
                <a:solidFill>
                  <a:schemeClr val="bg1"/>
                </a:solidFill>
              </a:endParaRPr>
            </a:p>
          </p:txBody>
        </p:sp>
        <p:sp>
          <p:nvSpPr>
            <p:cNvPr id="14" name="TextBox 13"/>
            <p:cNvSpPr txBox="1"/>
            <p:nvPr/>
          </p:nvSpPr>
          <p:spPr>
            <a:xfrm>
              <a:off x="2761232" y="4229656"/>
              <a:ext cx="3838292" cy="704432"/>
            </a:xfrm>
            <a:prstGeom prst="rect">
              <a:avLst/>
            </a:prstGeom>
            <a:noFill/>
          </p:spPr>
          <p:txBody>
            <a:bodyPr wrap="square" rtlCol="0">
              <a:spAutoFit/>
            </a:bodyPr>
            <a:lstStyle/>
            <a:p>
              <a:r>
                <a:rPr lang="en-US" altLang="ko-KR" sz="1600" b="1" dirty="0" smtClean="0">
                  <a:solidFill>
                    <a:schemeClr val="bg1"/>
                  </a:solidFill>
                </a:rPr>
                <a:t>Location of Taxi Stands</a:t>
              </a:r>
            </a:p>
            <a:p>
              <a:r>
                <a:rPr lang="en-US" altLang="ko-KR" sz="1600" b="1" dirty="0" smtClean="0">
                  <a:solidFill>
                    <a:schemeClr val="bg1"/>
                  </a:solidFill>
                </a:rPr>
                <a:t>(latitude, longitude)</a:t>
              </a:r>
              <a:endParaRPr lang="en-US" altLang="ko-KR" sz="1600" b="1" dirty="0">
                <a:solidFill>
                  <a:schemeClr val="bg1"/>
                </a:solidFill>
              </a:endParaRPr>
            </a:p>
          </p:txBody>
        </p:sp>
        <p:sp>
          <p:nvSpPr>
            <p:cNvPr id="15" name="TextBox 14"/>
            <p:cNvSpPr txBox="1"/>
            <p:nvPr/>
          </p:nvSpPr>
          <p:spPr>
            <a:xfrm>
              <a:off x="2565825" y="3423712"/>
              <a:ext cx="3637210" cy="407829"/>
            </a:xfrm>
            <a:prstGeom prst="rect">
              <a:avLst/>
            </a:prstGeom>
            <a:noFill/>
          </p:spPr>
          <p:txBody>
            <a:bodyPr wrap="square" rtlCol="0">
              <a:spAutoFit/>
            </a:bodyPr>
            <a:lstStyle/>
            <a:p>
              <a:endParaRPr lang="ko-KR" altLang="en-US" sz="1600" b="1" dirty="0">
                <a:solidFill>
                  <a:schemeClr val="bg1"/>
                </a:solidFill>
              </a:endParaRPr>
            </a:p>
          </p:txBody>
        </p:sp>
        <p:sp>
          <p:nvSpPr>
            <p:cNvPr id="21" name="모서리가 둥근 직사각형 20"/>
            <p:cNvSpPr/>
            <p:nvPr/>
          </p:nvSpPr>
          <p:spPr>
            <a:xfrm>
              <a:off x="7030055" y="4005577"/>
              <a:ext cx="3357880" cy="1225296"/>
            </a:xfrm>
            <a:prstGeom prst="roundRect">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b="1"/>
            </a:p>
          </p:txBody>
        </p:sp>
        <p:sp>
          <p:nvSpPr>
            <p:cNvPr id="22" name="TextBox 21"/>
            <p:cNvSpPr txBox="1"/>
            <p:nvPr/>
          </p:nvSpPr>
          <p:spPr>
            <a:xfrm>
              <a:off x="7145009" y="4070380"/>
              <a:ext cx="3193254" cy="1001036"/>
            </a:xfrm>
            <a:prstGeom prst="rect">
              <a:avLst/>
            </a:prstGeom>
            <a:noFill/>
          </p:spPr>
          <p:txBody>
            <a:bodyPr wrap="square" rtlCol="0">
              <a:spAutoFit/>
            </a:bodyPr>
            <a:lstStyle/>
            <a:p>
              <a:r>
                <a:rPr lang="en-US" altLang="ko-KR" sz="1600" b="1" dirty="0">
                  <a:solidFill>
                    <a:schemeClr val="bg1"/>
                  </a:solidFill>
                </a:rPr>
                <a:t>Tagged location in post</a:t>
              </a:r>
            </a:p>
            <a:p>
              <a:r>
                <a:rPr lang="en-US" altLang="ko-KR" sz="1600" b="1" dirty="0">
                  <a:solidFill>
                    <a:schemeClr val="bg1"/>
                  </a:solidFill>
                </a:rPr>
                <a:t>(converted in latitude, longitude)</a:t>
              </a:r>
              <a:endParaRPr lang="ko-KR" altLang="en-US" sz="1600" b="1" dirty="0">
                <a:solidFill>
                  <a:schemeClr val="bg1"/>
                </a:solidFill>
              </a:endParaRPr>
            </a:p>
          </p:txBody>
        </p:sp>
        <p:cxnSp>
          <p:nvCxnSpPr>
            <p:cNvPr id="23" name="직선 연결선 22"/>
            <p:cNvCxnSpPr/>
            <p:nvPr/>
          </p:nvCxnSpPr>
          <p:spPr>
            <a:xfrm>
              <a:off x="5939228" y="4664414"/>
              <a:ext cx="1090827"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6" name="TextBox 25"/>
          <p:cNvSpPr txBox="1"/>
          <p:nvPr/>
        </p:nvSpPr>
        <p:spPr>
          <a:xfrm>
            <a:off x="294625" y="110417"/>
            <a:ext cx="7694945" cy="1077218"/>
          </a:xfrm>
          <a:prstGeom prst="rect">
            <a:avLst/>
          </a:prstGeom>
          <a:noFill/>
        </p:spPr>
        <p:txBody>
          <a:bodyPr wrap="square" rtlCol="0">
            <a:spAutoFit/>
          </a:bodyPr>
          <a:lstStyle/>
          <a:p>
            <a:r>
              <a:rPr lang="en-US" altLang="ko-KR" sz="3200" b="1" dirty="0">
                <a:solidFill>
                  <a:schemeClr val="bg1"/>
                </a:solidFill>
              </a:rPr>
              <a:t>Analyze the relationship between </a:t>
            </a:r>
            <a:r>
              <a:rPr lang="en-US" altLang="ko-KR" sz="3200" b="1" dirty="0" smtClean="0">
                <a:solidFill>
                  <a:schemeClr val="bg1"/>
                </a:solidFill>
              </a:rPr>
              <a:t>location data of SNS </a:t>
            </a:r>
            <a:r>
              <a:rPr lang="en-US" altLang="ko-KR" sz="3200" b="1" dirty="0">
                <a:solidFill>
                  <a:schemeClr val="bg1"/>
                </a:solidFill>
              </a:rPr>
              <a:t>and </a:t>
            </a:r>
            <a:r>
              <a:rPr lang="en-US" altLang="ko-KR" sz="3200" b="1" dirty="0" smtClean="0">
                <a:solidFill>
                  <a:schemeClr val="bg1"/>
                </a:solidFill>
              </a:rPr>
              <a:t>taxi stands.</a:t>
            </a:r>
            <a:endParaRPr lang="en-US" altLang="ko-KR" sz="3200" b="1" dirty="0">
              <a:solidFill>
                <a:schemeClr val="bg1"/>
              </a:solidFill>
            </a:endParaRPr>
          </a:p>
        </p:txBody>
      </p:sp>
      <p:cxnSp>
        <p:nvCxnSpPr>
          <p:cNvPr id="24" name="직선 연결선 23"/>
          <p:cNvCxnSpPr/>
          <p:nvPr/>
        </p:nvCxnSpPr>
        <p:spPr>
          <a:xfrm>
            <a:off x="192024" y="265176"/>
            <a:ext cx="0" cy="786384"/>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641400" y="4191004"/>
            <a:ext cx="2560320" cy="1046440"/>
          </a:xfrm>
          <a:prstGeom prst="rect">
            <a:avLst/>
          </a:prstGeom>
          <a:noFill/>
        </p:spPr>
        <p:txBody>
          <a:bodyPr wrap="square" rtlCol="0">
            <a:spAutoFit/>
          </a:bodyPr>
          <a:lstStyle/>
          <a:p>
            <a:r>
              <a:rPr lang="en-US" altLang="ko-KR" b="1" dirty="0">
                <a:solidFill>
                  <a:schemeClr val="bg1"/>
                </a:solidFill>
              </a:rPr>
              <a:t>201X. XX. XX 00:00</a:t>
            </a:r>
          </a:p>
          <a:p>
            <a:endParaRPr lang="en-US" altLang="ko-KR" sz="800" b="1" dirty="0">
              <a:solidFill>
                <a:schemeClr val="bg1"/>
              </a:solidFill>
            </a:endParaRPr>
          </a:p>
          <a:p>
            <a:r>
              <a:rPr lang="en-US" altLang="ko-KR" b="1" dirty="0">
                <a:solidFill>
                  <a:schemeClr val="bg1"/>
                </a:solidFill>
              </a:rPr>
              <a:t>Expecting demands</a:t>
            </a:r>
            <a:br>
              <a:rPr lang="en-US" altLang="ko-KR" b="1" dirty="0">
                <a:solidFill>
                  <a:schemeClr val="bg1"/>
                </a:solidFill>
              </a:rPr>
            </a:br>
            <a:r>
              <a:rPr lang="en-US" altLang="ko-KR" b="1" dirty="0">
                <a:solidFill>
                  <a:schemeClr val="bg1"/>
                </a:solidFill>
              </a:rPr>
              <a:t>of taxi passengers</a:t>
            </a:r>
            <a:endParaRPr lang="ko-KR" altLang="en-US" b="1" dirty="0">
              <a:solidFill>
                <a:schemeClr val="bg1"/>
              </a:solidFill>
            </a:endParaRPr>
          </a:p>
        </p:txBody>
      </p:sp>
      <p:sp>
        <p:nvSpPr>
          <p:cNvPr id="33" name="오른쪽 화살표 32"/>
          <p:cNvSpPr/>
          <p:nvPr/>
        </p:nvSpPr>
        <p:spPr>
          <a:xfrm>
            <a:off x="6482465" y="3385399"/>
            <a:ext cx="639519" cy="527527"/>
          </a:xfrm>
          <a:prstGeom prst="right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6" name="그림 35"/>
          <p:cNvPicPr>
            <a:picLocks noChangeAspect="1"/>
          </p:cNvPicPr>
          <p:nvPr/>
        </p:nvPicPr>
        <p:blipFill>
          <a:blip r:embed="rId6">
            <a:extLst>
              <a:ext uri="{BEBA8EAE-BF5A-486C-A8C5-ECC9F3942E4B}">
                <a14:imgProps xmlns:a14="http://schemas.microsoft.com/office/drawing/2010/main">
                  <a14:imgLayer r:embed="rId7">
                    <a14:imgEffect>
                      <a14:backgroundRemoval t="0" b="94785" l="4585" r="100000"/>
                    </a14:imgEffect>
                  </a14:imgLayer>
                </a14:imgProps>
              </a:ext>
            </a:extLst>
          </a:blip>
          <a:stretch>
            <a:fillRect/>
          </a:stretch>
        </p:blipFill>
        <p:spPr>
          <a:xfrm>
            <a:off x="9958211" y="3365625"/>
            <a:ext cx="1761470" cy="1696088"/>
          </a:xfrm>
          <a:prstGeom prst="rect">
            <a:avLst/>
          </a:prstGeom>
        </p:spPr>
      </p:pic>
      <p:pic>
        <p:nvPicPr>
          <p:cNvPr id="37" name="그림 36"/>
          <p:cNvPicPr>
            <a:picLocks noChangeAspect="1"/>
          </p:cNvPicPr>
          <p:nvPr/>
        </p:nvPicPr>
        <p:blipFill>
          <a:blip r:embed="rId8">
            <a:extLst>
              <a:ext uri="{BEBA8EAE-BF5A-486C-A8C5-ECC9F3942E4B}">
                <a14:imgProps xmlns:a14="http://schemas.microsoft.com/office/drawing/2010/main">
                  <a14:imgLayer r:embed="rId9">
                    <a14:imgEffect>
                      <a14:backgroundRemoval t="0" b="98649" l="0" r="100000">
                        <a14:foregroundMark x1="7722" y1="62162" x2="7722" y2="62162"/>
                        <a14:foregroundMark x1="2960" y1="79189" x2="6692" y2="60541"/>
                        <a14:foregroundMark x1="7207" y1="97297" x2="7207" y2="97297"/>
                        <a14:foregroundMark x1="14929" y1="83514" x2="19176" y2="56216"/>
                        <a14:foregroundMark x1="1931" y1="62162" x2="2574" y2="61351"/>
                        <a14:foregroundMark x1="26384" y1="34054" x2="26384" y2="34054"/>
                        <a14:foregroundMark x1="39640" y1="56757" x2="39640" y2="56757"/>
                        <a14:foregroundMark x1="42085" y1="68108" x2="42085" y2="68108"/>
                        <a14:foregroundMark x1="44144" y1="66216" x2="44144" y2="66216"/>
                        <a14:foregroundMark x1="42857" y1="75405" x2="43887" y2="50270"/>
                        <a14:foregroundMark x1="39511" y1="41892" x2="39511" y2="41892"/>
                        <a14:foregroundMark x1="45431" y1="63243" x2="45431" y2="63243"/>
                        <a14:foregroundMark x1="52381" y1="71351" x2="57658" y2="66757"/>
                        <a14:foregroundMark x1="65380" y1="65135" x2="71300" y2="61351"/>
                        <a14:foregroundMark x1="91248" y1="72162" x2="97555" y2="70000"/>
                        <a14:foregroundMark x1="71042" y1="17838" x2="75547" y2="9730"/>
                        <a14:foregroundMark x1="56242" y1="39189" x2="62033" y2="30270"/>
                        <a14:foregroundMark x1="44916" y1="24054" x2="50579" y2="32703"/>
                        <a14:foregroundMark x1="17761" y1="21351" x2="29344" y2="5405"/>
                        <a14:foregroundMark x1="14929" y1="27297" x2="14929" y2="27297"/>
                        <a14:foregroundMark x1="10039" y1="33514" x2="10039" y2="33514"/>
                        <a14:foregroundMark x1="84041" y1="8649" x2="84041" y2="8649"/>
                      </a14:backgroundRemoval>
                    </a14:imgEffect>
                  </a14:imgLayer>
                </a14:imgProps>
              </a:ext>
            </a:extLst>
          </a:blip>
          <a:stretch>
            <a:fillRect/>
          </a:stretch>
        </p:blipFill>
        <p:spPr>
          <a:xfrm>
            <a:off x="7790078" y="3259731"/>
            <a:ext cx="2003269" cy="953938"/>
          </a:xfrm>
          <a:prstGeom prst="rect">
            <a:avLst/>
          </a:prstGeom>
        </p:spPr>
      </p:pic>
      <p:sp>
        <p:nvSpPr>
          <p:cNvPr id="43" name="TextBox 42"/>
          <p:cNvSpPr txBox="1"/>
          <p:nvPr/>
        </p:nvSpPr>
        <p:spPr>
          <a:xfrm>
            <a:off x="9829923" y="1839247"/>
            <a:ext cx="1979515" cy="1569660"/>
          </a:xfrm>
          <a:prstGeom prst="rect">
            <a:avLst/>
          </a:prstGeom>
          <a:noFill/>
        </p:spPr>
        <p:txBody>
          <a:bodyPr wrap="square" rtlCol="0">
            <a:spAutoFit/>
          </a:bodyPr>
          <a:lstStyle/>
          <a:p>
            <a:pPr lvl="0"/>
            <a:r>
              <a:rPr lang="en-US" altLang="ko-KR" sz="1600" b="1" dirty="0">
                <a:solidFill>
                  <a:schemeClr val="bg1"/>
                </a:solidFill>
                <a:ea typeface="inherit"/>
              </a:rPr>
              <a:t>Number</a:t>
            </a:r>
            <a:r>
              <a:rPr lang="ko-KR" altLang="ko-KR" sz="1600" b="1" dirty="0">
                <a:solidFill>
                  <a:schemeClr val="bg1"/>
                </a:solidFill>
                <a:ea typeface="inherit"/>
              </a:rPr>
              <a:t> of </a:t>
            </a:r>
            <a:r>
              <a:rPr lang="en-US" altLang="ko-KR" sz="1600" b="1" dirty="0">
                <a:solidFill>
                  <a:schemeClr val="bg1"/>
                </a:solidFill>
                <a:ea typeface="inherit"/>
              </a:rPr>
              <a:t>posts uploaded</a:t>
            </a:r>
            <a:r>
              <a:rPr lang="ko-KR" altLang="ko-KR" sz="1600" b="1" dirty="0">
                <a:solidFill>
                  <a:schemeClr val="bg1"/>
                </a:solidFill>
                <a:ea typeface="inherit"/>
              </a:rPr>
              <a:t> </a:t>
            </a:r>
            <a:r>
              <a:rPr lang="en-US" altLang="ko-KR" sz="1600" b="1" dirty="0">
                <a:solidFill>
                  <a:schemeClr val="bg1"/>
                </a:solidFill>
                <a:ea typeface="inherit"/>
              </a:rPr>
              <a:t>in</a:t>
            </a:r>
            <a:r>
              <a:rPr lang="ko-KR" altLang="ko-KR" sz="1600" b="1" dirty="0">
                <a:solidFill>
                  <a:schemeClr val="bg1"/>
                </a:solidFill>
                <a:ea typeface="inherit"/>
              </a:rPr>
              <a:t> </a:t>
            </a:r>
            <a:r>
              <a:rPr lang="en-US" altLang="ko-KR" sz="1600" b="1" dirty="0">
                <a:solidFill>
                  <a:schemeClr val="bg1"/>
                </a:solidFill>
                <a:ea typeface="inherit"/>
              </a:rPr>
              <a:t>a</a:t>
            </a:r>
            <a:r>
              <a:rPr lang="ko-KR" altLang="ko-KR" sz="1600" b="1" dirty="0">
                <a:solidFill>
                  <a:schemeClr val="bg1"/>
                </a:solidFill>
                <a:ea typeface="inherit"/>
              </a:rPr>
              <a:t> </a:t>
            </a:r>
            <a:r>
              <a:rPr lang="en-US" altLang="ko-KR" sz="1600" b="1" dirty="0">
                <a:solidFill>
                  <a:schemeClr val="bg1"/>
                </a:solidFill>
                <a:ea typeface="inherit"/>
              </a:rPr>
              <a:t>specific</a:t>
            </a:r>
            <a:r>
              <a:rPr lang="ko-KR" altLang="ko-KR" sz="1600" b="1" dirty="0">
                <a:solidFill>
                  <a:schemeClr val="bg1"/>
                </a:solidFill>
                <a:ea typeface="inherit"/>
              </a:rPr>
              <a:t> </a:t>
            </a:r>
            <a:r>
              <a:rPr lang="en-US" altLang="ko-KR" sz="1600" b="1" dirty="0">
                <a:solidFill>
                  <a:schemeClr val="bg1"/>
                </a:solidFill>
                <a:ea typeface="inherit"/>
              </a:rPr>
              <a:t>time and location</a:t>
            </a:r>
            <a:r>
              <a:rPr lang="ko-KR" altLang="ko-KR" sz="500" b="1" dirty="0">
                <a:solidFill>
                  <a:schemeClr val="bg1"/>
                </a:solidFill>
              </a:rPr>
              <a:t> </a:t>
            </a:r>
            <a:endParaRPr lang="ko-KR" altLang="ko-KR" sz="1200" b="1" dirty="0">
              <a:solidFill>
                <a:schemeClr val="bg1"/>
              </a:solidFill>
            </a:endParaRPr>
          </a:p>
          <a:p>
            <a:r>
              <a:rPr lang="en-US" altLang="ko-KR" sz="1600" b="1" dirty="0">
                <a:solidFill>
                  <a:schemeClr val="bg1"/>
                </a:solidFill>
              </a:rPr>
              <a:t> </a:t>
            </a:r>
          </a:p>
          <a:p>
            <a:endParaRPr lang="ko-KR" altLang="en-US" sz="1600" b="1" dirty="0">
              <a:solidFill>
                <a:schemeClr val="bg1"/>
              </a:solidFill>
            </a:endParaRPr>
          </a:p>
        </p:txBody>
      </p:sp>
      <p:sp>
        <p:nvSpPr>
          <p:cNvPr id="41" name="타원 40"/>
          <p:cNvSpPr/>
          <p:nvPr/>
        </p:nvSpPr>
        <p:spPr>
          <a:xfrm>
            <a:off x="7416066" y="1617972"/>
            <a:ext cx="2394141" cy="1500308"/>
          </a:xfrm>
          <a:prstGeom prst="ellipse">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6" name="타원 45"/>
          <p:cNvSpPr/>
          <p:nvPr/>
        </p:nvSpPr>
        <p:spPr>
          <a:xfrm>
            <a:off x="9435013" y="1617972"/>
            <a:ext cx="2394141" cy="1500308"/>
          </a:xfrm>
          <a:prstGeom prst="ellipse">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88612675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3871E906-4406-4B7A-BD78-9FF6F315ED2C}"/>
              </a:ext>
            </a:extLst>
          </p:cNvPr>
          <p:cNvSpPr/>
          <p:nvPr/>
        </p:nvSpPr>
        <p:spPr>
          <a:xfrm>
            <a:off x="328228" y="213937"/>
            <a:ext cx="5416226" cy="646331"/>
          </a:xfrm>
          <a:prstGeom prst="rect">
            <a:avLst/>
          </a:prstGeom>
        </p:spPr>
        <p:txBody>
          <a:bodyPr wrap="none">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3600" b="1" i="0" u="none" strike="noStrike" kern="1200" cap="none" spc="0" normalizeH="0" baseline="0" noProof="0" dirty="0">
                <a:ln>
                  <a:noFill/>
                </a:ln>
                <a:solidFill>
                  <a:prstClr val="white"/>
                </a:solidFill>
                <a:effectLst/>
                <a:uLnTx/>
                <a:uFillTx/>
                <a:latin typeface="맑은 고딕" panose="020F0502020204030204"/>
                <a:ea typeface="맑은 고딕" panose="020B0503020000020004" pitchFamily="50" charset="-127"/>
                <a:cs typeface="+mn-cs"/>
              </a:rPr>
              <a:t>Crawler post from Insta</a:t>
            </a:r>
          </a:p>
        </p:txBody>
      </p:sp>
      <p:cxnSp>
        <p:nvCxnSpPr>
          <p:cNvPr id="3" name="직선 연결선 2"/>
          <p:cNvCxnSpPr/>
          <p:nvPr/>
        </p:nvCxnSpPr>
        <p:spPr>
          <a:xfrm>
            <a:off x="192024" y="173736"/>
            <a:ext cx="0" cy="786384"/>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pic>
        <p:nvPicPr>
          <p:cNvPr id="6" name="그림 5">
            <a:extLst>
              <a:ext uri="{FF2B5EF4-FFF2-40B4-BE49-F238E27FC236}">
                <a16:creationId xmlns:a16="http://schemas.microsoft.com/office/drawing/2014/main" id="{5A3752CB-0356-40D6-B639-DEE9078579AA}"/>
              </a:ext>
            </a:extLst>
          </p:cNvPr>
          <p:cNvPicPr>
            <a:picLocks noChangeAspect="1"/>
          </p:cNvPicPr>
          <p:nvPr/>
        </p:nvPicPr>
        <p:blipFill rotWithShape="1">
          <a:blip r:embed="rId3"/>
          <a:srcRect b="33050"/>
          <a:stretch/>
        </p:blipFill>
        <p:spPr>
          <a:xfrm>
            <a:off x="1443045" y="1905200"/>
            <a:ext cx="2014139" cy="4623326"/>
          </a:xfrm>
          <a:prstGeom prst="rect">
            <a:avLst/>
          </a:prstGeom>
        </p:spPr>
      </p:pic>
      <p:pic>
        <p:nvPicPr>
          <p:cNvPr id="8" name="그림 7">
            <a:extLst>
              <a:ext uri="{FF2B5EF4-FFF2-40B4-BE49-F238E27FC236}">
                <a16:creationId xmlns:a16="http://schemas.microsoft.com/office/drawing/2014/main" id="{2AA5CCC5-E1FD-4B83-A5DE-C73F71E9DE3A}"/>
              </a:ext>
            </a:extLst>
          </p:cNvPr>
          <p:cNvPicPr>
            <a:picLocks noChangeAspect="1"/>
          </p:cNvPicPr>
          <p:nvPr/>
        </p:nvPicPr>
        <p:blipFill>
          <a:blip r:embed="rId4"/>
          <a:stretch>
            <a:fillRect/>
          </a:stretch>
        </p:blipFill>
        <p:spPr>
          <a:xfrm>
            <a:off x="192024" y="1615858"/>
            <a:ext cx="1395946" cy="5028205"/>
          </a:xfrm>
          <a:prstGeom prst="rect">
            <a:avLst/>
          </a:prstGeom>
        </p:spPr>
      </p:pic>
      <p:pic>
        <p:nvPicPr>
          <p:cNvPr id="10" name="그림 9">
            <a:extLst>
              <a:ext uri="{FF2B5EF4-FFF2-40B4-BE49-F238E27FC236}">
                <a16:creationId xmlns:a16="http://schemas.microsoft.com/office/drawing/2014/main" id="{F342EEAE-28DD-479C-BC00-6D1DBECDF239}"/>
              </a:ext>
            </a:extLst>
          </p:cNvPr>
          <p:cNvPicPr>
            <a:picLocks noChangeAspect="1"/>
          </p:cNvPicPr>
          <p:nvPr/>
        </p:nvPicPr>
        <p:blipFill>
          <a:blip r:embed="rId5"/>
          <a:stretch>
            <a:fillRect/>
          </a:stretch>
        </p:blipFill>
        <p:spPr>
          <a:xfrm>
            <a:off x="3962544" y="3474208"/>
            <a:ext cx="8037432" cy="3169855"/>
          </a:xfrm>
          <a:prstGeom prst="rect">
            <a:avLst/>
          </a:prstGeom>
        </p:spPr>
      </p:pic>
      <p:pic>
        <p:nvPicPr>
          <p:cNvPr id="12" name="그림 11">
            <a:extLst>
              <a:ext uri="{FF2B5EF4-FFF2-40B4-BE49-F238E27FC236}">
                <a16:creationId xmlns:a16="http://schemas.microsoft.com/office/drawing/2014/main" id="{A0B0F2CF-C25B-4722-8EF0-CB1596D4504E}"/>
              </a:ext>
            </a:extLst>
          </p:cNvPr>
          <p:cNvPicPr>
            <a:picLocks noChangeAspect="1"/>
          </p:cNvPicPr>
          <p:nvPr/>
        </p:nvPicPr>
        <p:blipFill>
          <a:blip r:embed="rId6"/>
          <a:stretch>
            <a:fillRect/>
          </a:stretch>
        </p:blipFill>
        <p:spPr>
          <a:xfrm>
            <a:off x="3962544" y="1905200"/>
            <a:ext cx="8052551" cy="1331804"/>
          </a:xfrm>
          <a:prstGeom prst="rect">
            <a:avLst/>
          </a:prstGeom>
        </p:spPr>
      </p:pic>
      <p:sp>
        <p:nvSpPr>
          <p:cNvPr id="13" name="직사각형 12">
            <a:extLst>
              <a:ext uri="{FF2B5EF4-FFF2-40B4-BE49-F238E27FC236}">
                <a16:creationId xmlns:a16="http://schemas.microsoft.com/office/drawing/2014/main" id="{AF4DB754-AD50-461C-BD38-C4980952F586}"/>
              </a:ext>
            </a:extLst>
          </p:cNvPr>
          <p:cNvSpPr/>
          <p:nvPr/>
        </p:nvSpPr>
        <p:spPr>
          <a:xfrm>
            <a:off x="955579" y="1054341"/>
            <a:ext cx="2080762" cy="461665"/>
          </a:xfrm>
          <a:prstGeom prst="rect">
            <a:avLst/>
          </a:prstGeom>
          <a:ln w="38100">
            <a:solidFill>
              <a:srgbClr val="F6C863"/>
            </a:solidFill>
          </a:ln>
        </p:spPr>
        <p:txBody>
          <a:bodyPr wrap="none">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2400" b="1" i="0" u="none" strike="noStrike" kern="1200" cap="none" spc="0" normalizeH="0" baseline="0" noProof="0" dirty="0">
                <a:ln>
                  <a:noFill/>
                </a:ln>
                <a:solidFill>
                  <a:prstClr val="white"/>
                </a:solidFill>
                <a:effectLst/>
                <a:uLnTx/>
                <a:uFillTx/>
                <a:latin typeface="맑은 고딕" panose="020F0502020204030204"/>
                <a:ea typeface="맑은 고딕" panose="020B0503020000020004" pitchFamily="50" charset="-127"/>
                <a:cs typeface="+mn-cs"/>
              </a:rPr>
              <a:t>Tag Keyword</a:t>
            </a:r>
          </a:p>
        </p:txBody>
      </p:sp>
      <p:sp>
        <p:nvSpPr>
          <p:cNvPr id="14" name="직사각형 13">
            <a:extLst>
              <a:ext uri="{FF2B5EF4-FFF2-40B4-BE49-F238E27FC236}">
                <a16:creationId xmlns:a16="http://schemas.microsoft.com/office/drawing/2014/main" id="{76F0ECDA-50F5-49EF-A5B6-EEA6E94D05B4}"/>
              </a:ext>
            </a:extLst>
          </p:cNvPr>
          <p:cNvSpPr/>
          <p:nvPr/>
        </p:nvSpPr>
        <p:spPr>
          <a:xfrm>
            <a:off x="6861964" y="2836894"/>
            <a:ext cx="2998963" cy="400110"/>
          </a:xfrm>
          <a:prstGeom prst="rect">
            <a:avLst/>
          </a:prstGeom>
        </p:spPr>
        <p:txBody>
          <a:bodyPr wrap="none">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2000" b="1" i="0" u="none" strike="noStrike" kern="1200" cap="none" spc="0" normalizeH="0" baseline="0" noProof="0" dirty="0">
                <a:ln>
                  <a:noFill/>
                </a:ln>
                <a:solidFill>
                  <a:srgbClr val="FF0000"/>
                </a:solidFill>
                <a:effectLst/>
                <a:uLnTx/>
                <a:uFillTx/>
                <a:latin typeface="맑은 고딕" panose="020F0502020204030204"/>
                <a:ea typeface="맑은 고딕" panose="020B0503020000020004" pitchFamily="50" charset="-127"/>
                <a:cs typeface="+mn-cs"/>
                <a:sym typeface="Wingdings" panose="05000000000000000000" pitchFamily="2" charset="2"/>
              </a:rPr>
              <a:t> Search </a:t>
            </a:r>
            <a:r>
              <a:rPr kumimoji="0" lang="en-US" altLang="ko-KR" sz="2000" b="1" i="0" u="none" strike="noStrike" kern="1200" cap="none" spc="0" normalizeH="0" baseline="0" noProof="0" dirty="0">
                <a:ln>
                  <a:noFill/>
                </a:ln>
                <a:solidFill>
                  <a:srgbClr val="FF0000"/>
                </a:solidFill>
                <a:effectLst/>
                <a:uLnTx/>
                <a:uFillTx/>
                <a:latin typeface="맑은 고딕" panose="020F0502020204030204"/>
                <a:ea typeface="맑은 고딕" panose="020B0503020000020004" pitchFamily="50" charset="-127"/>
                <a:cs typeface="+mn-cs"/>
              </a:rPr>
              <a:t>Tag Keyword</a:t>
            </a:r>
          </a:p>
        </p:txBody>
      </p:sp>
      <p:sp>
        <p:nvSpPr>
          <p:cNvPr id="15" name="직사각형 14">
            <a:extLst>
              <a:ext uri="{FF2B5EF4-FFF2-40B4-BE49-F238E27FC236}">
                <a16:creationId xmlns:a16="http://schemas.microsoft.com/office/drawing/2014/main" id="{B9141E45-216D-4B7B-98F2-36491737C16B}"/>
              </a:ext>
            </a:extLst>
          </p:cNvPr>
          <p:cNvSpPr/>
          <p:nvPr/>
        </p:nvSpPr>
        <p:spPr>
          <a:xfrm>
            <a:off x="6096000" y="3881826"/>
            <a:ext cx="2167581" cy="400110"/>
          </a:xfrm>
          <a:prstGeom prst="rect">
            <a:avLst/>
          </a:prstGeom>
        </p:spPr>
        <p:txBody>
          <a:bodyPr wrap="none">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2000" b="1" i="0" u="none" strike="noStrike" kern="1200" cap="none" spc="0" normalizeH="0" baseline="0" noProof="0" dirty="0">
                <a:ln>
                  <a:noFill/>
                </a:ln>
                <a:solidFill>
                  <a:srgbClr val="FF0000"/>
                </a:solidFill>
                <a:effectLst/>
                <a:uLnTx/>
                <a:uFillTx/>
                <a:latin typeface="맑은 고딕" panose="020F0502020204030204"/>
                <a:ea typeface="맑은 고딕" panose="020B0503020000020004" pitchFamily="50" charset="-127"/>
                <a:cs typeface="+mn-cs"/>
                <a:sym typeface="Wingdings" panose="05000000000000000000" pitchFamily="2" charset="2"/>
              </a:rPr>
              <a:t> Get Location </a:t>
            </a:r>
            <a:endParaRPr kumimoji="0" lang="en-US" altLang="ko-KR" sz="2000" b="1" i="0" u="none" strike="noStrike" kern="1200" cap="none" spc="0" normalizeH="0" baseline="0" noProof="0" dirty="0">
              <a:ln>
                <a:noFill/>
              </a:ln>
              <a:solidFill>
                <a:srgbClr val="FF0000"/>
              </a:solidFill>
              <a:effectLst/>
              <a:uLnTx/>
              <a:uFillTx/>
              <a:latin typeface="맑은 고딕" panose="020F0502020204030204"/>
              <a:ea typeface="맑은 고딕" panose="020B0503020000020004" pitchFamily="50" charset="-127"/>
              <a:cs typeface="+mn-cs"/>
            </a:endParaRPr>
          </a:p>
        </p:txBody>
      </p:sp>
      <p:sp>
        <p:nvSpPr>
          <p:cNvPr id="16" name="직사각형 15">
            <a:extLst>
              <a:ext uri="{FF2B5EF4-FFF2-40B4-BE49-F238E27FC236}">
                <a16:creationId xmlns:a16="http://schemas.microsoft.com/office/drawing/2014/main" id="{B92731FB-CBA8-4BB9-BAB1-9F273C1F4BCC}"/>
              </a:ext>
            </a:extLst>
          </p:cNvPr>
          <p:cNvSpPr/>
          <p:nvPr/>
        </p:nvSpPr>
        <p:spPr>
          <a:xfrm>
            <a:off x="6095999" y="5361581"/>
            <a:ext cx="1608582" cy="400110"/>
          </a:xfrm>
          <a:prstGeom prst="rect">
            <a:avLst/>
          </a:prstGeom>
        </p:spPr>
        <p:txBody>
          <a:bodyPr wrap="none">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2000" b="1" i="0" u="none" strike="noStrike" kern="1200" cap="none" spc="0" normalizeH="0" baseline="0" noProof="0" dirty="0">
                <a:ln>
                  <a:noFill/>
                </a:ln>
                <a:solidFill>
                  <a:srgbClr val="FF0000"/>
                </a:solidFill>
                <a:effectLst/>
                <a:uLnTx/>
                <a:uFillTx/>
                <a:latin typeface="맑은 고딕" panose="020F0502020204030204"/>
                <a:ea typeface="맑은 고딕" panose="020B0503020000020004" pitchFamily="50" charset="-127"/>
                <a:cs typeface="+mn-cs"/>
                <a:sym typeface="Wingdings" panose="05000000000000000000" pitchFamily="2" charset="2"/>
              </a:rPr>
              <a:t> Get Date</a:t>
            </a:r>
            <a:endParaRPr kumimoji="0" lang="en-US" altLang="ko-KR" sz="2000" b="1" i="0" u="none" strike="noStrike" kern="1200" cap="none" spc="0" normalizeH="0" baseline="0" noProof="0" dirty="0">
              <a:ln>
                <a:noFill/>
              </a:ln>
              <a:solidFill>
                <a:srgbClr val="FF0000"/>
              </a:solidFill>
              <a:effectLst/>
              <a:uLnTx/>
              <a:uFillTx/>
              <a:latin typeface="맑은 고딕" panose="020F0502020204030204"/>
              <a:ea typeface="맑은 고딕" panose="020B0503020000020004" pitchFamily="50" charset="-127"/>
              <a:cs typeface="+mn-cs"/>
            </a:endParaRPr>
          </a:p>
        </p:txBody>
      </p:sp>
      <p:sp>
        <p:nvSpPr>
          <p:cNvPr id="17" name="직사각형 16">
            <a:extLst>
              <a:ext uri="{FF2B5EF4-FFF2-40B4-BE49-F238E27FC236}">
                <a16:creationId xmlns:a16="http://schemas.microsoft.com/office/drawing/2014/main" id="{B3759966-2156-4C21-84B2-8668F6CA98B7}"/>
              </a:ext>
            </a:extLst>
          </p:cNvPr>
          <p:cNvSpPr/>
          <p:nvPr/>
        </p:nvSpPr>
        <p:spPr>
          <a:xfrm>
            <a:off x="6095998" y="6328471"/>
            <a:ext cx="1638590" cy="400110"/>
          </a:xfrm>
          <a:prstGeom prst="rect">
            <a:avLst/>
          </a:prstGeom>
        </p:spPr>
        <p:txBody>
          <a:bodyPr wrap="none">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2000" b="1" i="0" u="none" strike="noStrike" kern="1200" cap="none" spc="0" normalizeH="0" baseline="0" noProof="0" dirty="0">
                <a:ln>
                  <a:noFill/>
                </a:ln>
                <a:solidFill>
                  <a:srgbClr val="FF0000"/>
                </a:solidFill>
                <a:effectLst/>
                <a:uLnTx/>
                <a:uFillTx/>
                <a:latin typeface="맑은 고딕" panose="020F0502020204030204"/>
                <a:ea typeface="맑은 고딕" panose="020B0503020000020004" pitchFamily="50" charset="-127"/>
                <a:cs typeface="+mn-cs"/>
                <a:sym typeface="Wingdings" panose="05000000000000000000" pitchFamily="2" charset="2"/>
              </a:rPr>
              <a:t> Get Time</a:t>
            </a:r>
            <a:endParaRPr kumimoji="0" lang="en-US" altLang="ko-KR" sz="2000" b="1" i="0" u="none" strike="noStrike" kern="1200" cap="none" spc="0" normalizeH="0" baseline="0" noProof="0" dirty="0">
              <a:ln>
                <a:noFill/>
              </a:ln>
              <a:solidFill>
                <a:srgbClr val="FF0000"/>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152151531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3871E906-4406-4B7A-BD78-9FF6F315ED2C}"/>
              </a:ext>
            </a:extLst>
          </p:cNvPr>
          <p:cNvSpPr/>
          <p:nvPr/>
        </p:nvSpPr>
        <p:spPr>
          <a:xfrm>
            <a:off x="328228" y="213937"/>
            <a:ext cx="9483750" cy="646331"/>
          </a:xfrm>
          <a:prstGeom prst="rect">
            <a:avLst/>
          </a:prstGeom>
        </p:spPr>
        <p:txBody>
          <a:bodyPr wrap="none">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3600" b="1" i="0" u="none" strike="noStrike" kern="1200" cap="none" spc="0" normalizeH="0" baseline="0" noProof="0" dirty="0">
                <a:ln>
                  <a:noFill/>
                </a:ln>
                <a:solidFill>
                  <a:prstClr val="white"/>
                </a:solidFill>
                <a:effectLst/>
                <a:uLnTx/>
                <a:uFillTx/>
                <a:latin typeface="맑은 고딕" panose="020F0502020204030204"/>
                <a:ea typeface="맑은 고딕" panose="020B0503020000020004" pitchFamily="50" charset="-127"/>
                <a:cs typeface="+mn-cs"/>
              </a:rPr>
              <a:t>Extract latitude, longitude from Insta Post</a:t>
            </a:r>
          </a:p>
        </p:txBody>
      </p:sp>
      <p:cxnSp>
        <p:nvCxnSpPr>
          <p:cNvPr id="3" name="직선 연결선 2"/>
          <p:cNvCxnSpPr/>
          <p:nvPr/>
        </p:nvCxnSpPr>
        <p:spPr>
          <a:xfrm>
            <a:off x="192024" y="173736"/>
            <a:ext cx="0" cy="786384"/>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pic>
        <p:nvPicPr>
          <p:cNvPr id="5" name="그림 4">
            <a:extLst>
              <a:ext uri="{FF2B5EF4-FFF2-40B4-BE49-F238E27FC236}">
                <a16:creationId xmlns:a16="http://schemas.microsoft.com/office/drawing/2014/main" id="{3081A61B-29A1-467C-BA6E-DEB447D39DD0}"/>
              </a:ext>
            </a:extLst>
          </p:cNvPr>
          <p:cNvPicPr>
            <a:picLocks noChangeAspect="1"/>
          </p:cNvPicPr>
          <p:nvPr/>
        </p:nvPicPr>
        <p:blipFill>
          <a:blip r:embed="rId3"/>
          <a:stretch>
            <a:fillRect/>
          </a:stretch>
        </p:blipFill>
        <p:spPr>
          <a:xfrm>
            <a:off x="3534992" y="2040866"/>
            <a:ext cx="8259328" cy="3562847"/>
          </a:xfrm>
          <a:prstGeom prst="rect">
            <a:avLst/>
          </a:prstGeom>
        </p:spPr>
      </p:pic>
      <p:sp>
        <p:nvSpPr>
          <p:cNvPr id="18" name="직사각형 17">
            <a:extLst>
              <a:ext uri="{FF2B5EF4-FFF2-40B4-BE49-F238E27FC236}">
                <a16:creationId xmlns:a16="http://schemas.microsoft.com/office/drawing/2014/main" id="{908BB939-EC93-42FB-8F21-9EC379438B44}"/>
              </a:ext>
            </a:extLst>
          </p:cNvPr>
          <p:cNvSpPr/>
          <p:nvPr/>
        </p:nvSpPr>
        <p:spPr>
          <a:xfrm>
            <a:off x="192024" y="2889919"/>
            <a:ext cx="3268927" cy="1569660"/>
          </a:xfrm>
          <a:prstGeom prst="rect">
            <a:avLst/>
          </a:prstGeom>
          <a:ln w="38100">
            <a:solidFill>
              <a:srgbClr val="F6C863"/>
            </a:solidFill>
          </a:ln>
        </p:spPr>
        <p:txBody>
          <a:bodyPr wrap="square">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2400" b="1" i="0" u="none" strike="noStrike" kern="1200" cap="none" spc="0" normalizeH="0" baseline="0" noProof="0" dirty="0">
                <a:ln>
                  <a:noFill/>
                </a:ln>
                <a:solidFill>
                  <a:prstClr val="white"/>
                </a:solidFill>
                <a:effectLst/>
                <a:uLnTx/>
                <a:uFillTx/>
                <a:latin typeface="맑은 고딕" panose="020F0502020204030204"/>
                <a:ea typeface="맑은 고딕" panose="020B0503020000020004" pitchFamily="50" charset="-127"/>
                <a:cs typeface="+mn-cs"/>
              </a:rPr>
              <a:t>Get each </a:t>
            </a: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2400" b="1" i="0" u="none" strike="noStrike" kern="1200" cap="none" spc="0" normalizeH="0" baseline="0" noProof="0" dirty="0">
                <a:ln>
                  <a:noFill/>
                </a:ln>
                <a:solidFill>
                  <a:prstClr val="white"/>
                </a:solidFill>
                <a:effectLst/>
                <a:uLnTx/>
                <a:uFillTx/>
                <a:latin typeface="맑은 고딕" panose="020F0502020204030204"/>
                <a:ea typeface="맑은 고딕" panose="020B0503020000020004" pitchFamily="50" charset="-127"/>
                <a:cs typeface="+mn-cs"/>
              </a:rPr>
              <a:t>latitude, longitude </a:t>
            </a: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2400" b="1" i="0" u="none" strike="noStrike" kern="1200" cap="none" spc="0" normalizeH="0" baseline="0" noProof="0" dirty="0">
                <a:ln>
                  <a:noFill/>
                </a:ln>
                <a:solidFill>
                  <a:prstClr val="white"/>
                </a:solidFill>
                <a:effectLst/>
                <a:uLnTx/>
                <a:uFillTx/>
                <a:latin typeface="맑은 고딕" panose="020F0502020204030204"/>
                <a:ea typeface="맑은 고딕" panose="020B0503020000020004" pitchFamily="50" charset="-127"/>
                <a:cs typeface="+mn-cs"/>
              </a:rPr>
              <a:t>from using </a:t>
            </a:r>
            <a:r>
              <a:rPr lang="en-US" altLang="ko-KR" sz="2400" b="1" dirty="0" err="1">
                <a:solidFill>
                  <a:prstClr val="white"/>
                </a:solidFill>
                <a:latin typeface="맑은 고딕" panose="020F0502020204030204"/>
                <a:ea typeface="맑은 고딕" panose="020B0503020000020004" pitchFamily="50" charset="-127"/>
              </a:rPr>
              <a:t>K</a:t>
            </a:r>
            <a:r>
              <a:rPr kumimoji="0" lang="en-US" altLang="ko-KR" sz="2400" b="1" i="0" u="none" strike="noStrike" kern="1200" cap="none" spc="0" normalizeH="0" baseline="0" noProof="0" dirty="0" err="1" smtClean="0">
                <a:ln>
                  <a:noFill/>
                </a:ln>
                <a:solidFill>
                  <a:prstClr val="white"/>
                </a:solidFill>
                <a:effectLst/>
                <a:uLnTx/>
                <a:uFillTx/>
                <a:latin typeface="맑은 고딕" panose="020F0502020204030204"/>
                <a:ea typeface="맑은 고딕" panose="020B0503020000020004" pitchFamily="50" charset="-127"/>
                <a:cs typeface="+mn-cs"/>
              </a:rPr>
              <a:t>akao</a:t>
            </a:r>
            <a:r>
              <a:rPr kumimoji="0" lang="en-US" altLang="ko-KR" sz="2400" b="1" i="0" u="none" strike="noStrike" kern="1200" cap="none" spc="0" normalizeH="0" baseline="0" noProof="0" dirty="0" smtClean="0">
                <a:ln>
                  <a:noFill/>
                </a:ln>
                <a:solidFill>
                  <a:prstClr val="white"/>
                </a:solidFill>
                <a:effectLst/>
                <a:uLnTx/>
                <a:uFillTx/>
                <a:latin typeface="맑은 고딕" panose="020F0502020204030204"/>
                <a:ea typeface="맑은 고딕" panose="020B0503020000020004" pitchFamily="50" charset="-127"/>
                <a:cs typeface="+mn-cs"/>
              </a:rPr>
              <a:t> </a:t>
            </a:r>
            <a:r>
              <a:rPr kumimoji="0" lang="en-US" altLang="ko-KR" sz="2400" b="1" i="0" u="none" strike="noStrike" kern="1200" cap="none" spc="0" normalizeH="0" baseline="0" noProof="0" dirty="0">
                <a:ln>
                  <a:noFill/>
                </a:ln>
                <a:solidFill>
                  <a:prstClr val="white"/>
                </a:solidFill>
                <a:effectLst/>
                <a:uLnTx/>
                <a:uFillTx/>
                <a:latin typeface="맑은 고딕" panose="020F0502020204030204"/>
                <a:ea typeface="맑은 고딕" panose="020B0503020000020004" pitchFamily="50" charset="-127"/>
                <a:cs typeface="+mn-cs"/>
              </a:rPr>
              <a:t>map API </a:t>
            </a:r>
          </a:p>
        </p:txBody>
      </p:sp>
      <p:sp>
        <p:nvSpPr>
          <p:cNvPr id="19" name="직사각형 18">
            <a:extLst>
              <a:ext uri="{FF2B5EF4-FFF2-40B4-BE49-F238E27FC236}">
                <a16:creationId xmlns:a16="http://schemas.microsoft.com/office/drawing/2014/main" id="{FE053CCC-68A8-46BA-867C-D91573CB6B86}"/>
              </a:ext>
            </a:extLst>
          </p:cNvPr>
          <p:cNvSpPr/>
          <p:nvPr/>
        </p:nvSpPr>
        <p:spPr>
          <a:xfrm>
            <a:off x="7438514" y="4350660"/>
            <a:ext cx="3469219" cy="400110"/>
          </a:xfrm>
          <a:prstGeom prst="rect">
            <a:avLst/>
          </a:prstGeom>
        </p:spPr>
        <p:txBody>
          <a:bodyPr wrap="none">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2000" b="1" i="0" u="none" strike="noStrike" kern="1200" cap="none" spc="0" normalizeH="0" baseline="0" noProof="0" dirty="0">
                <a:ln>
                  <a:noFill/>
                </a:ln>
                <a:solidFill>
                  <a:srgbClr val="FF0000"/>
                </a:solidFill>
                <a:effectLst/>
                <a:uLnTx/>
                <a:uFillTx/>
                <a:latin typeface="맑은 고딕" panose="020F0502020204030204"/>
                <a:ea typeface="맑은 고딕" panose="020B0503020000020004" pitchFamily="50" charset="-127"/>
                <a:cs typeface="+mn-cs"/>
                <a:sym typeface="Wingdings" panose="05000000000000000000" pitchFamily="2" charset="2"/>
              </a:rPr>
              <a:t> Get latitude, </a:t>
            </a:r>
            <a:r>
              <a:rPr kumimoji="0" lang="en-US" altLang="ko-KR" sz="2000" b="1" i="0" u="none" strike="noStrike" kern="1200" cap="none" spc="0" normalizeH="0" baseline="0" noProof="0" dirty="0" err="1" smtClean="0">
                <a:ln>
                  <a:noFill/>
                </a:ln>
                <a:solidFill>
                  <a:srgbClr val="FF0000"/>
                </a:solidFill>
                <a:effectLst/>
                <a:uLnTx/>
                <a:uFillTx/>
                <a:latin typeface="맑은 고딕" panose="020F0502020204030204"/>
                <a:ea typeface="맑은 고딕" panose="020B0503020000020004" pitchFamily="50" charset="-127"/>
                <a:cs typeface="+mn-cs"/>
                <a:sym typeface="Wingdings" panose="05000000000000000000" pitchFamily="2" charset="2"/>
              </a:rPr>
              <a:t>longititude</a:t>
            </a:r>
            <a:endParaRPr kumimoji="0" lang="en-US" altLang="ko-KR" sz="2000" b="1" i="0" u="none" strike="noStrike" kern="1200" cap="none" spc="0" normalizeH="0" baseline="0" noProof="0" dirty="0">
              <a:ln>
                <a:noFill/>
              </a:ln>
              <a:solidFill>
                <a:srgbClr val="FF0000"/>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146962154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3871E906-4406-4B7A-BD78-9FF6F315ED2C}"/>
              </a:ext>
            </a:extLst>
          </p:cNvPr>
          <p:cNvSpPr/>
          <p:nvPr/>
        </p:nvSpPr>
        <p:spPr>
          <a:xfrm>
            <a:off x="328228" y="213937"/>
            <a:ext cx="5735481" cy="646331"/>
          </a:xfrm>
          <a:prstGeom prst="rect">
            <a:avLst/>
          </a:prstGeom>
        </p:spPr>
        <p:txBody>
          <a:bodyPr wrap="none">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3600" b="1" i="0" u="none" strike="noStrike" kern="1200" cap="none" spc="0" normalizeH="0" baseline="0" noProof="0" dirty="0">
                <a:ln>
                  <a:noFill/>
                </a:ln>
                <a:solidFill>
                  <a:prstClr val="white"/>
                </a:solidFill>
                <a:effectLst/>
                <a:uLnTx/>
                <a:uFillTx/>
                <a:latin typeface="맑은 고딕" panose="020F0502020204030204"/>
                <a:ea typeface="맑은 고딕" panose="020B0503020000020004" pitchFamily="50" charset="-127"/>
                <a:cs typeface="+mn-cs"/>
              </a:rPr>
              <a:t>Refine Data using Impala</a:t>
            </a:r>
          </a:p>
        </p:txBody>
      </p:sp>
      <p:cxnSp>
        <p:nvCxnSpPr>
          <p:cNvPr id="3" name="직선 연결선 2"/>
          <p:cNvCxnSpPr/>
          <p:nvPr/>
        </p:nvCxnSpPr>
        <p:spPr>
          <a:xfrm>
            <a:off x="192024" y="173736"/>
            <a:ext cx="0" cy="786384"/>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pic>
        <p:nvPicPr>
          <p:cNvPr id="6" name="그림 5">
            <a:extLst>
              <a:ext uri="{FF2B5EF4-FFF2-40B4-BE49-F238E27FC236}">
                <a16:creationId xmlns:a16="http://schemas.microsoft.com/office/drawing/2014/main" id="{6F8F0C78-EA15-4F6D-A72A-63A6FA6B7D8E}"/>
              </a:ext>
            </a:extLst>
          </p:cNvPr>
          <p:cNvPicPr>
            <a:picLocks noChangeAspect="1"/>
          </p:cNvPicPr>
          <p:nvPr/>
        </p:nvPicPr>
        <p:blipFill>
          <a:blip r:embed="rId3"/>
          <a:stretch>
            <a:fillRect/>
          </a:stretch>
        </p:blipFill>
        <p:spPr>
          <a:xfrm>
            <a:off x="4307756" y="1209197"/>
            <a:ext cx="4964040" cy="2570875"/>
          </a:xfrm>
          <a:prstGeom prst="rect">
            <a:avLst/>
          </a:prstGeom>
        </p:spPr>
      </p:pic>
      <p:pic>
        <p:nvPicPr>
          <p:cNvPr id="8" name="그림 7">
            <a:extLst>
              <a:ext uri="{FF2B5EF4-FFF2-40B4-BE49-F238E27FC236}">
                <a16:creationId xmlns:a16="http://schemas.microsoft.com/office/drawing/2014/main" id="{1D8591EB-6972-4A76-97AE-CDA28DABA17B}"/>
              </a:ext>
            </a:extLst>
          </p:cNvPr>
          <p:cNvPicPr>
            <a:picLocks noChangeAspect="1"/>
          </p:cNvPicPr>
          <p:nvPr/>
        </p:nvPicPr>
        <p:blipFill>
          <a:blip r:embed="rId4"/>
          <a:stretch>
            <a:fillRect/>
          </a:stretch>
        </p:blipFill>
        <p:spPr>
          <a:xfrm>
            <a:off x="5771253" y="4322057"/>
            <a:ext cx="3500543" cy="2181954"/>
          </a:xfrm>
          <a:prstGeom prst="rect">
            <a:avLst/>
          </a:prstGeom>
        </p:spPr>
      </p:pic>
      <p:sp>
        <p:nvSpPr>
          <p:cNvPr id="10" name="직사각형 9">
            <a:extLst>
              <a:ext uri="{FF2B5EF4-FFF2-40B4-BE49-F238E27FC236}">
                <a16:creationId xmlns:a16="http://schemas.microsoft.com/office/drawing/2014/main" id="{E97BF2B9-4405-4C64-B52D-D3B69063A484}"/>
              </a:ext>
            </a:extLst>
          </p:cNvPr>
          <p:cNvSpPr/>
          <p:nvPr/>
        </p:nvSpPr>
        <p:spPr>
          <a:xfrm>
            <a:off x="9419303" y="1583843"/>
            <a:ext cx="2310581" cy="1200329"/>
          </a:xfrm>
          <a:prstGeom prst="rect">
            <a:avLst/>
          </a:prstGeom>
          <a:ln w="38100">
            <a:solidFill>
              <a:srgbClr val="F6C863"/>
            </a:solidFill>
          </a:ln>
        </p:spPr>
        <p:txBody>
          <a:bodyPr wrap="square">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2400" b="1" i="0" u="none" strike="noStrike" kern="1200" cap="none" spc="0" normalizeH="0" baseline="0" noProof="0" dirty="0">
                <a:ln>
                  <a:noFill/>
                </a:ln>
                <a:solidFill>
                  <a:prstClr val="white"/>
                </a:solidFill>
                <a:effectLst/>
                <a:uLnTx/>
                <a:uFillTx/>
                <a:latin typeface="맑은 고딕" panose="020F0502020204030204"/>
                <a:ea typeface="맑은 고딕" panose="020B0503020000020004" pitchFamily="50" charset="-127"/>
                <a:cs typeface="+mn-cs"/>
              </a:rPr>
              <a:t>Assign each post to its section</a:t>
            </a:r>
          </a:p>
        </p:txBody>
      </p:sp>
      <p:sp>
        <p:nvSpPr>
          <p:cNvPr id="11" name="직사각형 10">
            <a:extLst>
              <a:ext uri="{FF2B5EF4-FFF2-40B4-BE49-F238E27FC236}">
                <a16:creationId xmlns:a16="http://schemas.microsoft.com/office/drawing/2014/main" id="{EAE7915D-144E-4260-8B64-EA2D06721416}"/>
              </a:ext>
            </a:extLst>
          </p:cNvPr>
          <p:cNvSpPr/>
          <p:nvPr/>
        </p:nvSpPr>
        <p:spPr>
          <a:xfrm>
            <a:off x="9419303" y="4482867"/>
            <a:ext cx="2660215" cy="1938992"/>
          </a:xfrm>
          <a:prstGeom prst="rect">
            <a:avLst/>
          </a:prstGeom>
          <a:ln w="38100">
            <a:solidFill>
              <a:srgbClr val="F6C863"/>
            </a:solidFill>
          </a:ln>
        </p:spPr>
        <p:txBody>
          <a:bodyPr wrap="square">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2400" b="1" i="0" u="none" strike="noStrike" kern="1200" cap="none" spc="0" normalizeH="0" baseline="0" noProof="0" dirty="0">
                <a:ln>
                  <a:noFill/>
                </a:ln>
                <a:solidFill>
                  <a:prstClr val="white"/>
                </a:solidFill>
                <a:effectLst/>
                <a:uLnTx/>
                <a:uFillTx/>
                <a:latin typeface="맑은 고딕" panose="020F0502020204030204"/>
                <a:ea typeface="맑은 고딕" panose="020B0503020000020004" pitchFamily="50" charset="-127"/>
                <a:cs typeface="+mn-cs"/>
              </a:rPr>
              <a:t>Counting  number of posts for each section</a:t>
            </a:r>
          </a:p>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en-US" altLang="ko-KR" sz="2400" b="1" i="0" u="none" strike="noStrike" kern="1200" cap="none" spc="0" normalizeH="0" baseline="0" noProof="0" dirty="0">
              <a:ln>
                <a:noFill/>
              </a:ln>
              <a:solidFill>
                <a:prstClr val="white"/>
              </a:solidFill>
              <a:effectLst/>
              <a:uLnTx/>
              <a:uFillTx/>
              <a:latin typeface="맑은 고딕" panose="020F0502020204030204"/>
              <a:ea typeface="맑은 고딕" panose="020B0503020000020004" pitchFamily="50" charset="-127"/>
              <a:cs typeface="+mn-cs"/>
              <a:sym typeface="Wingdings" panose="05000000000000000000" pitchFamily="2" charset="2"/>
            </a:endParaRP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2400" b="1" i="0" u="none" strike="noStrike" kern="1200" cap="none" spc="0" normalizeH="0" baseline="0" noProof="0" dirty="0">
                <a:ln>
                  <a:noFill/>
                </a:ln>
                <a:solidFill>
                  <a:prstClr val="white"/>
                </a:solidFill>
                <a:effectLst/>
                <a:uLnTx/>
                <a:uFillTx/>
                <a:latin typeface="맑은 고딕" panose="020F0502020204030204"/>
                <a:ea typeface="맑은 고딕" panose="020B0503020000020004" pitchFamily="50" charset="-127"/>
                <a:cs typeface="+mn-cs"/>
                <a:sym typeface="Wingdings" panose="05000000000000000000" pitchFamily="2" charset="2"/>
              </a:rPr>
              <a:t></a:t>
            </a:r>
            <a:r>
              <a:rPr kumimoji="0" lang="en-US" altLang="ko-KR" sz="2400" b="1" i="0" u="none" strike="noStrike" kern="1200" cap="none" spc="0" normalizeH="0" baseline="0" noProof="0" dirty="0" err="1">
                <a:ln>
                  <a:noFill/>
                </a:ln>
                <a:solidFill>
                  <a:prstClr val="white"/>
                </a:solidFill>
                <a:effectLst/>
                <a:uLnTx/>
                <a:uFillTx/>
                <a:latin typeface="맑은 고딕" panose="020F0502020204030204"/>
                <a:ea typeface="맑은 고딕" panose="020B0503020000020004" pitchFamily="50" charset="-127"/>
                <a:cs typeface="+mn-cs"/>
                <a:sym typeface="Wingdings" panose="05000000000000000000" pitchFamily="2" charset="2"/>
              </a:rPr>
              <a:t>MySql</a:t>
            </a:r>
            <a:endParaRPr kumimoji="0" lang="en-US" altLang="ko-KR" sz="2400" b="1" i="0" u="none" strike="noStrike" kern="1200" cap="none" spc="0" normalizeH="0" baseline="0" noProof="0" dirty="0">
              <a:ln>
                <a:noFill/>
              </a:ln>
              <a:solidFill>
                <a:prstClr val="white"/>
              </a:solidFill>
              <a:effectLst/>
              <a:uLnTx/>
              <a:uFillTx/>
              <a:latin typeface="맑은 고딕" panose="020F0502020204030204"/>
              <a:ea typeface="맑은 고딕" panose="020B0503020000020004" pitchFamily="50" charset="-127"/>
              <a:cs typeface="+mn-cs"/>
            </a:endParaRPr>
          </a:p>
        </p:txBody>
      </p:sp>
      <p:pic>
        <p:nvPicPr>
          <p:cNvPr id="12" name="그림 11">
            <a:extLst>
              <a:ext uri="{FF2B5EF4-FFF2-40B4-BE49-F238E27FC236}">
                <a16:creationId xmlns:a16="http://schemas.microsoft.com/office/drawing/2014/main" id="{6D3792E0-B799-496C-903F-F672F80C327B}"/>
              </a:ext>
            </a:extLst>
          </p:cNvPr>
          <p:cNvPicPr>
            <a:picLocks noChangeAspect="1"/>
          </p:cNvPicPr>
          <p:nvPr/>
        </p:nvPicPr>
        <p:blipFill>
          <a:blip r:embed="rId5"/>
          <a:stretch>
            <a:fillRect/>
          </a:stretch>
        </p:blipFill>
        <p:spPr>
          <a:xfrm>
            <a:off x="192024" y="1209197"/>
            <a:ext cx="3662219" cy="2811401"/>
          </a:xfrm>
          <a:prstGeom prst="rect">
            <a:avLst/>
          </a:prstGeom>
        </p:spPr>
      </p:pic>
      <p:sp>
        <p:nvSpPr>
          <p:cNvPr id="14" name="직사각형 13">
            <a:extLst>
              <a:ext uri="{FF2B5EF4-FFF2-40B4-BE49-F238E27FC236}">
                <a16:creationId xmlns:a16="http://schemas.microsoft.com/office/drawing/2014/main" id="{3BC468AA-4FC9-4735-BDF2-7179C95246D9}"/>
              </a:ext>
            </a:extLst>
          </p:cNvPr>
          <p:cNvSpPr/>
          <p:nvPr/>
        </p:nvSpPr>
        <p:spPr>
          <a:xfrm>
            <a:off x="192024" y="4269675"/>
            <a:ext cx="4270794" cy="1200329"/>
          </a:xfrm>
          <a:prstGeom prst="rect">
            <a:avLst/>
          </a:prstGeom>
          <a:ln w="38100">
            <a:solidFill>
              <a:srgbClr val="F6C863"/>
            </a:solidFill>
          </a:ln>
        </p:spPr>
        <p:txBody>
          <a:bodyPr wrap="square">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2400" b="1" i="0" u="none" strike="noStrike" kern="1200" cap="none" spc="0" normalizeH="0" baseline="0" noProof="0" dirty="0">
                <a:ln>
                  <a:noFill/>
                </a:ln>
                <a:solidFill>
                  <a:prstClr val="white"/>
                </a:solidFill>
                <a:effectLst/>
                <a:uLnTx/>
                <a:uFillTx/>
                <a:latin typeface="맑은 고딕" panose="020F0502020204030204"/>
                <a:ea typeface="맑은 고딕" panose="020B0503020000020004" pitchFamily="50" charset="-127"/>
                <a:cs typeface="+mn-cs"/>
              </a:rPr>
              <a:t>Divide the entire Seoul area into 100,000 units based on latitude/longitude</a:t>
            </a:r>
          </a:p>
        </p:txBody>
      </p:sp>
      <p:sp>
        <p:nvSpPr>
          <p:cNvPr id="13" name="직사각형 12">
            <a:extLst>
              <a:ext uri="{FF2B5EF4-FFF2-40B4-BE49-F238E27FC236}">
                <a16:creationId xmlns:a16="http://schemas.microsoft.com/office/drawing/2014/main" id="{5FD16374-C424-4076-8DED-E21AE543B164}"/>
              </a:ext>
            </a:extLst>
          </p:cNvPr>
          <p:cNvSpPr/>
          <p:nvPr/>
        </p:nvSpPr>
        <p:spPr>
          <a:xfrm>
            <a:off x="4886632" y="2989006"/>
            <a:ext cx="4070555" cy="79106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맑은 고딕" panose="020F0502020204030204"/>
              <a:ea typeface="맑은 고딕" panose="020B0503020000020004" pitchFamily="50" charset="-127"/>
              <a:cs typeface="+mn-cs"/>
            </a:endParaRPr>
          </a:p>
        </p:txBody>
      </p:sp>
      <p:sp>
        <p:nvSpPr>
          <p:cNvPr id="16" name="직사각형 15">
            <a:extLst>
              <a:ext uri="{FF2B5EF4-FFF2-40B4-BE49-F238E27FC236}">
                <a16:creationId xmlns:a16="http://schemas.microsoft.com/office/drawing/2014/main" id="{BC23ED9B-3653-4FF6-975D-21E21BA82AFA}"/>
              </a:ext>
            </a:extLst>
          </p:cNvPr>
          <p:cNvSpPr/>
          <p:nvPr/>
        </p:nvSpPr>
        <p:spPr>
          <a:xfrm>
            <a:off x="5771253" y="5407742"/>
            <a:ext cx="3331724" cy="109560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177169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790AFD3-9E27-464A-9222-0DE586DB125F}"/>
              </a:ext>
            </a:extLst>
          </p:cNvPr>
          <p:cNvSpPr>
            <a:spLocks noGrp="1"/>
          </p:cNvSpPr>
          <p:nvPr>
            <p:ph type="title"/>
          </p:nvPr>
        </p:nvSpPr>
        <p:spPr>
          <a:xfrm>
            <a:off x="312490" y="0"/>
            <a:ext cx="10515600" cy="1325563"/>
          </a:xfrm>
        </p:spPr>
        <p:txBody>
          <a:bodyPr/>
          <a:lstStyle/>
          <a:p>
            <a:r>
              <a:rPr lang="en-US" altLang="ko-KR" b="1" dirty="0">
                <a:solidFill>
                  <a:schemeClr val="bg1"/>
                </a:solidFill>
              </a:rPr>
              <a:t>Divide </a:t>
            </a:r>
            <a:r>
              <a:rPr lang="en-US" altLang="ko-KR" b="1" dirty="0" smtClean="0">
                <a:solidFill>
                  <a:schemeClr val="bg1"/>
                </a:solidFill>
              </a:rPr>
              <a:t>Seoul district detail</a:t>
            </a:r>
            <a:endParaRPr lang="ko-KR" altLang="en-US" b="1" dirty="0">
              <a:solidFill>
                <a:schemeClr val="bg1"/>
              </a:solidFill>
            </a:endParaRPr>
          </a:p>
        </p:txBody>
      </p:sp>
      <p:sp>
        <p:nvSpPr>
          <p:cNvPr id="3" name="내용 개체 틀 2">
            <a:extLst>
              <a:ext uri="{FF2B5EF4-FFF2-40B4-BE49-F238E27FC236}">
                <a16:creationId xmlns:a16="http://schemas.microsoft.com/office/drawing/2014/main" id="{D06AACA6-7A9D-41C8-BCC4-1DFBF9A2B5B7}"/>
              </a:ext>
            </a:extLst>
          </p:cNvPr>
          <p:cNvSpPr>
            <a:spLocks noGrp="1"/>
          </p:cNvSpPr>
          <p:nvPr>
            <p:ph idx="1"/>
          </p:nvPr>
        </p:nvSpPr>
        <p:spPr>
          <a:xfrm>
            <a:off x="5570290" y="1634219"/>
            <a:ext cx="6434356" cy="4351338"/>
          </a:xfrm>
        </p:spPr>
        <p:txBody>
          <a:bodyPr>
            <a:normAutofit lnSpcReduction="10000"/>
          </a:bodyPr>
          <a:lstStyle/>
          <a:p>
            <a:pPr marL="0" indent="0">
              <a:lnSpc>
                <a:spcPct val="100000"/>
              </a:lnSpc>
              <a:buNone/>
            </a:pPr>
            <a:r>
              <a:rPr lang="en-US" altLang="ko-KR" dirty="0">
                <a:solidFill>
                  <a:schemeClr val="bg1"/>
                </a:solidFill>
              </a:rPr>
              <a:t>Section</a:t>
            </a:r>
          </a:p>
          <a:p>
            <a:pPr marL="457200" lvl="1" indent="0">
              <a:lnSpc>
                <a:spcPct val="100000"/>
              </a:lnSpc>
              <a:buNone/>
            </a:pPr>
            <a:r>
              <a:rPr lang="en-US" altLang="ko-KR" b="1" dirty="0">
                <a:solidFill>
                  <a:srgbClr val="F6C863"/>
                </a:solidFill>
              </a:rPr>
              <a:t>id</a:t>
            </a:r>
            <a:r>
              <a:rPr lang="en-US" altLang="ko-KR" dirty="0">
                <a:solidFill>
                  <a:schemeClr val="bg1"/>
                </a:solidFill>
              </a:rPr>
              <a:t> //unique id (auto increase)</a:t>
            </a:r>
          </a:p>
          <a:p>
            <a:pPr marL="457200" lvl="1" indent="0">
              <a:lnSpc>
                <a:spcPct val="100000"/>
              </a:lnSpc>
              <a:buNone/>
            </a:pPr>
            <a:endParaRPr lang="en-US" altLang="ko-KR" dirty="0">
              <a:solidFill>
                <a:schemeClr val="bg1"/>
              </a:solidFill>
            </a:endParaRPr>
          </a:p>
          <a:p>
            <a:pPr marL="457200" lvl="1" indent="0">
              <a:lnSpc>
                <a:spcPct val="100000"/>
              </a:lnSpc>
              <a:buNone/>
            </a:pPr>
            <a:r>
              <a:rPr lang="en-US" altLang="ko-KR" b="1" dirty="0" err="1">
                <a:solidFill>
                  <a:srgbClr val="F6C863"/>
                </a:solidFill>
              </a:rPr>
              <a:t>lt_lat,lt_lng</a:t>
            </a:r>
            <a:r>
              <a:rPr lang="en-US" altLang="ko-KR" b="1" dirty="0">
                <a:solidFill>
                  <a:schemeClr val="bg1"/>
                </a:solidFill>
              </a:rPr>
              <a:t> </a:t>
            </a:r>
            <a:r>
              <a:rPr lang="en-US" altLang="ko-KR" dirty="0">
                <a:solidFill>
                  <a:schemeClr val="bg1"/>
                </a:solidFill>
              </a:rPr>
              <a:t>//left top point of unit. Each unit has width, height of 0.001(100m)</a:t>
            </a:r>
          </a:p>
          <a:p>
            <a:pPr marL="457200" lvl="1" indent="0">
              <a:lnSpc>
                <a:spcPct val="100000"/>
              </a:lnSpc>
              <a:buNone/>
            </a:pPr>
            <a:endParaRPr lang="en-US" altLang="ko-KR" dirty="0">
              <a:solidFill>
                <a:schemeClr val="bg1"/>
              </a:solidFill>
            </a:endParaRPr>
          </a:p>
          <a:p>
            <a:pPr marL="457200" lvl="1" indent="0">
              <a:lnSpc>
                <a:spcPct val="100000"/>
              </a:lnSpc>
              <a:buNone/>
            </a:pPr>
            <a:r>
              <a:rPr lang="en-US" altLang="ko-KR" b="1" dirty="0" err="1">
                <a:solidFill>
                  <a:srgbClr val="F6C863"/>
                </a:solidFill>
              </a:rPr>
              <a:t>r_x,r_y</a:t>
            </a:r>
            <a:r>
              <a:rPr lang="en-US" altLang="ko-KR" dirty="0">
                <a:solidFill>
                  <a:schemeClr val="bg1"/>
                </a:solidFill>
              </a:rPr>
              <a:t> //relational position which is from (0,0) to (426,240)</a:t>
            </a:r>
          </a:p>
          <a:p>
            <a:pPr marL="457200" lvl="1" indent="0">
              <a:lnSpc>
                <a:spcPct val="100000"/>
              </a:lnSpc>
              <a:buNone/>
            </a:pPr>
            <a:endParaRPr lang="en-US" altLang="ko-KR" dirty="0">
              <a:solidFill>
                <a:schemeClr val="bg1"/>
              </a:solidFill>
            </a:endParaRPr>
          </a:p>
          <a:p>
            <a:pPr marL="457200" lvl="1" indent="0">
              <a:lnSpc>
                <a:spcPct val="100000"/>
              </a:lnSpc>
              <a:buNone/>
            </a:pPr>
            <a:r>
              <a:rPr lang="en-US" altLang="ko-KR" b="1" dirty="0" err="1">
                <a:solidFill>
                  <a:srgbClr val="F6C863"/>
                </a:solidFill>
              </a:rPr>
              <a:t>std_lat</a:t>
            </a:r>
            <a:r>
              <a:rPr lang="en-US" altLang="ko-KR" b="1" dirty="0">
                <a:solidFill>
                  <a:srgbClr val="F6C863"/>
                </a:solidFill>
              </a:rPr>
              <a:t>, </a:t>
            </a:r>
            <a:r>
              <a:rPr lang="en-US" altLang="ko-KR" b="1" dirty="0" err="1">
                <a:solidFill>
                  <a:srgbClr val="F6C863"/>
                </a:solidFill>
              </a:rPr>
              <a:t>std_lng</a:t>
            </a:r>
            <a:r>
              <a:rPr lang="en-US" altLang="ko-KR" b="1" dirty="0">
                <a:solidFill>
                  <a:srgbClr val="F6C863"/>
                </a:solidFill>
              </a:rPr>
              <a:t> </a:t>
            </a:r>
            <a:r>
              <a:rPr lang="en-US" altLang="ko-KR" dirty="0">
                <a:solidFill>
                  <a:schemeClr val="bg1"/>
                </a:solidFill>
              </a:rPr>
              <a:t>//center point of each unit. The marker will be located at this.</a:t>
            </a:r>
          </a:p>
          <a:p>
            <a:pPr lvl="1">
              <a:lnSpc>
                <a:spcPct val="100000"/>
              </a:lnSpc>
            </a:pPr>
            <a:endParaRPr lang="en-US" altLang="ko-KR" dirty="0">
              <a:solidFill>
                <a:schemeClr val="bg1"/>
              </a:solidFill>
            </a:endParaRPr>
          </a:p>
          <a:p>
            <a:pPr lvl="1">
              <a:lnSpc>
                <a:spcPct val="100000"/>
              </a:lnSpc>
            </a:pPr>
            <a:endParaRPr lang="ko-KR" altLang="en-US" dirty="0">
              <a:solidFill>
                <a:schemeClr val="bg1"/>
              </a:solidFill>
            </a:endParaRPr>
          </a:p>
        </p:txBody>
      </p:sp>
      <p:pic>
        <p:nvPicPr>
          <p:cNvPr id="5" name="내용 개체 틀 4">
            <a:extLst>
              <a:ext uri="{FF2B5EF4-FFF2-40B4-BE49-F238E27FC236}">
                <a16:creationId xmlns:a16="http://schemas.microsoft.com/office/drawing/2014/main" id="{E5325731-D225-4ACA-9904-58FEAB9E692E}"/>
              </a:ext>
            </a:extLst>
          </p:cNvPr>
          <p:cNvPicPr>
            <a:picLocks noChangeAspect="1"/>
          </p:cNvPicPr>
          <p:nvPr/>
        </p:nvPicPr>
        <p:blipFill>
          <a:blip r:embed="rId3"/>
          <a:stretch>
            <a:fillRect/>
          </a:stretch>
        </p:blipFill>
        <p:spPr>
          <a:xfrm>
            <a:off x="838200" y="1690688"/>
            <a:ext cx="4673367" cy="4351338"/>
          </a:xfrm>
          <a:prstGeom prst="rect">
            <a:avLst/>
          </a:prstGeom>
        </p:spPr>
      </p:pic>
      <p:cxnSp>
        <p:nvCxnSpPr>
          <p:cNvPr id="6" name="직선 연결선 5"/>
          <p:cNvCxnSpPr/>
          <p:nvPr/>
        </p:nvCxnSpPr>
        <p:spPr>
          <a:xfrm>
            <a:off x="192024" y="173736"/>
            <a:ext cx="0" cy="786384"/>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955722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3F86083-4214-441D-955C-F14560BDD2AF}"/>
              </a:ext>
            </a:extLst>
          </p:cNvPr>
          <p:cNvSpPr>
            <a:spLocks noGrp="1"/>
          </p:cNvSpPr>
          <p:nvPr>
            <p:ph type="title"/>
          </p:nvPr>
        </p:nvSpPr>
        <p:spPr>
          <a:xfrm>
            <a:off x="305938" y="0"/>
            <a:ext cx="10515600" cy="1325563"/>
          </a:xfrm>
        </p:spPr>
        <p:txBody>
          <a:bodyPr/>
          <a:lstStyle/>
          <a:p>
            <a:r>
              <a:rPr lang="en-US" altLang="ko-KR" b="1" dirty="0">
                <a:solidFill>
                  <a:schemeClr val="bg1"/>
                </a:solidFill>
              </a:rPr>
              <a:t>Table scheme (in MySQL)</a:t>
            </a:r>
            <a:endParaRPr lang="ko-KR" altLang="en-US" b="1" dirty="0">
              <a:solidFill>
                <a:schemeClr val="bg1"/>
              </a:solidFill>
            </a:endParaRPr>
          </a:p>
        </p:txBody>
      </p:sp>
      <p:pic>
        <p:nvPicPr>
          <p:cNvPr id="15" name="내용 개체 틀 14">
            <a:extLst>
              <a:ext uri="{FF2B5EF4-FFF2-40B4-BE49-F238E27FC236}">
                <a16:creationId xmlns:a16="http://schemas.microsoft.com/office/drawing/2014/main" id="{CC71F946-3AC7-47B1-ABF6-2BAA71D00469}"/>
              </a:ext>
            </a:extLst>
          </p:cNvPr>
          <p:cNvPicPr>
            <a:picLocks noGrp="1" noChangeAspect="1"/>
          </p:cNvPicPr>
          <p:nvPr>
            <p:ph idx="1"/>
          </p:nvPr>
        </p:nvPicPr>
        <p:blipFill>
          <a:blip r:embed="rId3"/>
          <a:stretch>
            <a:fillRect/>
          </a:stretch>
        </p:blipFill>
        <p:spPr>
          <a:xfrm>
            <a:off x="838200" y="2125773"/>
            <a:ext cx="6901245" cy="1762625"/>
          </a:xfrm>
        </p:spPr>
      </p:pic>
      <p:pic>
        <p:nvPicPr>
          <p:cNvPr id="16" name="내용 개체 틀 4">
            <a:extLst>
              <a:ext uri="{FF2B5EF4-FFF2-40B4-BE49-F238E27FC236}">
                <a16:creationId xmlns:a16="http://schemas.microsoft.com/office/drawing/2014/main" id="{B3D06A3B-AC50-4660-A6B4-774326124B06}"/>
              </a:ext>
            </a:extLst>
          </p:cNvPr>
          <p:cNvPicPr>
            <a:picLocks noChangeAspect="1"/>
          </p:cNvPicPr>
          <p:nvPr/>
        </p:nvPicPr>
        <p:blipFill>
          <a:blip r:embed="rId4"/>
          <a:stretch>
            <a:fillRect/>
          </a:stretch>
        </p:blipFill>
        <p:spPr>
          <a:xfrm>
            <a:off x="838200" y="4460117"/>
            <a:ext cx="5579378" cy="1886173"/>
          </a:xfrm>
          <a:prstGeom prst="rect">
            <a:avLst/>
          </a:prstGeom>
        </p:spPr>
      </p:pic>
      <p:sp>
        <p:nvSpPr>
          <p:cNvPr id="17" name="TextBox 16">
            <a:extLst>
              <a:ext uri="{FF2B5EF4-FFF2-40B4-BE49-F238E27FC236}">
                <a16:creationId xmlns:a16="http://schemas.microsoft.com/office/drawing/2014/main" id="{4EF50300-41FC-4A7E-8B74-91DA1A603C05}"/>
              </a:ext>
            </a:extLst>
          </p:cNvPr>
          <p:cNvSpPr txBox="1"/>
          <p:nvPr/>
        </p:nvSpPr>
        <p:spPr>
          <a:xfrm>
            <a:off x="838200" y="1655773"/>
            <a:ext cx="8993697" cy="461665"/>
          </a:xfrm>
          <a:prstGeom prst="rect">
            <a:avLst/>
          </a:prstGeom>
          <a:noFill/>
        </p:spPr>
        <p:txBody>
          <a:bodyPr wrap="square" rtlCol="0">
            <a:spAutoFit/>
          </a:bodyPr>
          <a:lstStyle/>
          <a:p>
            <a:r>
              <a:rPr lang="en-US" altLang="ko-KR" sz="2400" b="1" dirty="0">
                <a:solidFill>
                  <a:srgbClr val="F6C863"/>
                </a:solidFill>
              </a:rPr>
              <a:t>density</a:t>
            </a:r>
            <a:r>
              <a:rPr lang="en-US" altLang="ko-KR" sz="2400" dirty="0">
                <a:solidFill>
                  <a:schemeClr val="bg1"/>
                </a:solidFill>
              </a:rPr>
              <a:t>(id // section id,</a:t>
            </a:r>
            <a:r>
              <a:rPr lang="ko-KR" altLang="en-US" sz="2400" dirty="0">
                <a:solidFill>
                  <a:schemeClr val="bg1"/>
                </a:solidFill>
              </a:rPr>
              <a:t> </a:t>
            </a:r>
            <a:r>
              <a:rPr lang="en-US" altLang="ko-KR" sz="2400" dirty="0" err="1">
                <a:solidFill>
                  <a:schemeClr val="bg1"/>
                </a:solidFill>
              </a:rPr>
              <a:t>cnt</a:t>
            </a:r>
            <a:r>
              <a:rPr lang="en-US" altLang="ko-KR" sz="2400" dirty="0">
                <a:solidFill>
                  <a:schemeClr val="bg1"/>
                </a:solidFill>
              </a:rPr>
              <a:t> //the number of posts mentioned)</a:t>
            </a:r>
            <a:endParaRPr lang="ko-KR" altLang="en-US" sz="2400" dirty="0">
              <a:solidFill>
                <a:schemeClr val="bg1"/>
              </a:solidFill>
            </a:endParaRPr>
          </a:p>
        </p:txBody>
      </p:sp>
      <p:sp>
        <p:nvSpPr>
          <p:cNvPr id="18" name="TextBox 17">
            <a:extLst>
              <a:ext uri="{FF2B5EF4-FFF2-40B4-BE49-F238E27FC236}">
                <a16:creationId xmlns:a16="http://schemas.microsoft.com/office/drawing/2014/main" id="{87A042D6-310F-46C6-8F05-3C0F7A9E4E5A}"/>
              </a:ext>
            </a:extLst>
          </p:cNvPr>
          <p:cNvSpPr txBox="1"/>
          <p:nvPr/>
        </p:nvSpPr>
        <p:spPr>
          <a:xfrm>
            <a:off x="838200" y="3998452"/>
            <a:ext cx="8993697" cy="461665"/>
          </a:xfrm>
          <a:prstGeom prst="rect">
            <a:avLst/>
          </a:prstGeom>
          <a:noFill/>
        </p:spPr>
        <p:txBody>
          <a:bodyPr wrap="square" rtlCol="0">
            <a:spAutoFit/>
          </a:bodyPr>
          <a:lstStyle/>
          <a:p>
            <a:r>
              <a:rPr lang="en-US" altLang="ko-KR" sz="2400" b="1" dirty="0">
                <a:solidFill>
                  <a:srgbClr val="F6C863"/>
                </a:solidFill>
              </a:rPr>
              <a:t>station(</a:t>
            </a:r>
            <a:r>
              <a:rPr lang="en-US" altLang="ko-KR" sz="2400" b="1" dirty="0" err="1">
                <a:solidFill>
                  <a:srgbClr val="F6C863"/>
                </a:solidFill>
              </a:rPr>
              <a:t>lat,lng</a:t>
            </a:r>
            <a:r>
              <a:rPr lang="en-US" altLang="ko-KR" sz="2400" b="1" dirty="0">
                <a:solidFill>
                  <a:srgbClr val="F6C863"/>
                </a:solidFill>
              </a:rPr>
              <a:t>)</a:t>
            </a:r>
            <a:r>
              <a:rPr lang="en-US" altLang="ko-KR" sz="2400" b="1" dirty="0">
                <a:solidFill>
                  <a:schemeClr val="bg1"/>
                </a:solidFill>
              </a:rPr>
              <a:t> </a:t>
            </a:r>
            <a:r>
              <a:rPr lang="en-US" altLang="ko-KR" sz="2400" dirty="0">
                <a:solidFill>
                  <a:schemeClr val="bg1"/>
                </a:solidFill>
              </a:rPr>
              <a:t>// information of taxi station</a:t>
            </a:r>
            <a:endParaRPr lang="ko-KR" altLang="en-US" sz="2400" dirty="0">
              <a:solidFill>
                <a:schemeClr val="bg1"/>
              </a:solidFill>
            </a:endParaRPr>
          </a:p>
        </p:txBody>
      </p:sp>
      <p:cxnSp>
        <p:nvCxnSpPr>
          <p:cNvPr id="7" name="직선 연결선 6"/>
          <p:cNvCxnSpPr/>
          <p:nvPr/>
        </p:nvCxnSpPr>
        <p:spPr>
          <a:xfrm>
            <a:off x="192024" y="173736"/>
            <a:ext cx="0" cy="786384"/>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4664946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844CC36-78CC-48A8-A0EE-63E53FE97C17}"/>
              </a:ext>
            </a:extLst>
          </p:cNvPr>
          <p:cNvSpPr>
            <a:spLocks noGrp="1"/>
          </p:cNvSpPr>
          <p:nvPr>
            <p:ph type="title"/>
          </p:nvPr>
        </p:nvSpPr>
        <p:spPr>
          <a:xfrm>
            <a:off x="346880" y="-25017"/>
            <a:ext cx="10515600" cy="1325563"/>
          </a:xfrm>
        </p:spPr>
        <p:txBody>
          <a:bodyPr/>
          <a:lstStyle/>
          <a:p>
            <a:r>
              <a:rPr lang="en-US" altLang="ko-KR" b="1" dirty="0">
                <a:solidFill>
                  <a:schemeClr val="bg1"/>
                </a:solidFill>
              </a:rPr>
              <a:t>Server Functions Interface</a:t>
            </a:r>
            <a:endParaRPr lang="ko-KR" altLang="en-US" b="1" dirty="0">
              <a:solidFill>
                <a:schemeClr val="bg1"/>
              </a:solidFill>
            </a:endParaRPr>
          </a:p>
        </p:txBody>
      </p:sp>
      <p:sp>
        <p:nvSpPr>
          <p:cNvPr id="3" name="내용 개체 틀 2">
            <a:extLst>
              <a:ext uri="{FF2B5EF4-FFF2-40B4-BE49-F238E27FC236}">
                <a16:creationId xmlns:a16="http://schemas.microsoft.com/office/drawing/2014/main" id="{DEBFDEB1-9AC2-4AC3-8BD9-0094EBCBA225}"/>
              </a:ext>
            </a:extLst>
          </p:cNvPr>
          <p:cNvSpPr>
            <a:spLocks noGrp="1"/>
          </p:cNvSpPr>
          <p:nvPr>
            <p:ph idx="1"/>
          </p:nvPr>
        </p:nvSpPr>
        <p:spPr>
          <a:xfrm>
            <a:off x="838200" y="1825625"/>
            <a:ext cx="10515600" cy="912990"/>
          </a:xfrm>
        </p:spPr>
        <p:txBody>
          <a:bodyPr>
            <a:normAutofit fontScale="92500"/>
          </a:bodyPr>
          <a:lstStyle/>
          <a:p>
            <a:pPr marL="0" indent="0">
              <a:buNone/>
            </a:pPr>
            <a:r>
              <a:rPr lang="en-US" altLang="ko-KR" sz="2400" b="1" dirty="0">
                <a:solidFill>
                  <a:srgbClr val="F6C863"/>
                </a:solidFill>
              </a:rPr>
              <a:t>Base </a:t>
            </a:r>
            <a:r>
              <a:rPr lang="en-US" altLang="ko-KR" sz="2400" b="1" dirty="0" err="1">
                <a:solidFill>
                  <a:srgbClr val="F6C863"/>
                </a:solidFill>
              </a:rPr>
              <a:t>url</a:t>
            </a:r>
            <a:r>
              <a:rPr lang="en-US" altLang="ko-KR" sz="2400" b="1" dirty="0">
                <a:solidFill>
                  <a:srgbClr val="F6C863"/>
                </a:solidFill>
              </a:rPr>
              <a:t> </a:t>
            </a:r>
            <a:r>
              <a:rPr lang="en-US" altLang="ko-KR" sz="2400" dirty="0">
                <a:solidFill>
                  <a:schemeClr val="bg1"/>
                </a:solidFill>
              </a:rPr>
              <a:t>: </a:t>
            </a:r>
            <a:r>
              <a:rPr lang="en-US" altLang="ko-KR" sz="2400" dirty="0">
                <a:solidFill>
                  <a:schemeClr val="bg1"/>
                </a:solidFill>
                <a:hlinkClick r:id="rId3">
                  <a:extLst>
                    <a:ext uri="{A12FA001-AC4F-418D-AE19-62706E023703}">
                      <ahyp:hlinkClr xmlns="" xmlns:ahyp="http://schemas.microsoft.com/office/drawing/2018/hyperlinkcolor" val="tx"/>
                    </a:ext>
                  </a:extLst>
                </a:hlinkClick>
              </a:rPr>
              <a:t>https://t8n5.site/v1/</a:t>
            </a:r>
            <a:endParaRPr lang="en-US" altLang="ko-KR" sz="2400" dirty="0">
              <a:solidFill>
                <a:schemeClr val="bg1"/>
              </a:solidFill>
            </a:endParaRPr>
          </a:p>
          <a:p>
            <a:pPr marL="0" indent="0">
              <a:buNone/>
            </a:pPr>
            <a:r>
              <a:rPr lang="en-US" altLang="ko-KR" sz="2400" b="1" dirty="0">
                <a:solidFill>
                  <a:schemeClr val="bg1"/>
                </a:solidFill>
              </a:rPr>
              <a:t>Rewrite the request </a:t>
            </a:r>
            <a:r>
              <a:rPr lang="en-US" altLang="ko-KR" sz="2400" b="1" dirty="0" err="1">
                <a:solidFill>
                  <a:schemeClr val="bg1"/>
                </a:solidFill>
              </a:rPr>
              <a:t>url</a:t>
            </a:r>
            <a:r>
              <a:rPr lang="en-US" altLang="ko-KR" sz="2400" b="1" dirty="0">
                <a:solidFill>
                  <a:schemeClr val="bg1"/>
                </a:solidFill>
              </a:rPr>
              <a:t> to </a:t>
            </a:r>
            <a:r>
              <a:rPr lang="en-US" altLang="ko-KR" sz="2400" b="1" dirty="0" err="1">
                <a:solidFill>
                  <a:schemeClr val="bg1"/>
                </a:solidFill>
              </a:rPr>
              <a:t>index.php</a:t>
            </a:r>
            <a:r>
              <a:rPr lang="en-US" altLang="ko-KR" sz="2400" b="1" dirty="0">
                <a:solidFill>
                  <a:schemeClr val="bg1"/>
                </a:solidFill>
              </a:rPr>
              <a:t> and resource location to parameters</a:t>
            </a:r>
          </a:p>
          <a:p>
            <a:pPr marL="0" indent="0">
              <a:buNone/>
            </a:pPr>
            <a:endParaRPr lang="ko-KR" altLang="en-US" sz="2400" dirty="0"/>
          </a:p>
        </p:txBody>
      </p:sp>
      <p:pic>
        <p:nvPicPr>
          <p:cNvPr id="5" name="그림 4">
            <a:extLst>
              <a:ext uri="{FF2B5EF4-FFF2-40B4-BE49-F238E27FC236}">
                <a16:creationId xmlns:a16="http://schemas.microsoft.com/office/drawing/2014/main" id="{906B5ECC-160C-43C4-B179-D093C2B3B508}"/>
              </a:ext>
            </a:extLst>
          </p:cNvPr>
          <p:cNvPicPr>
            <a:picLocks noChangeAspect="1"/>
          </p:cNvPicPr>
          <p:nvPr/>
        </p:nvPicPr>
        <p:blipFill>
          <a:blip r:embed="rId4"/>
          <a:stretch>
            <a:fillRect/>
          </a:stretch>
        </p:blipFill>
        <p:spPr>
          <a:xfrm>
            <a:off x="927101" y="2738615"/>
            <a:ext cx="6413500" cy="869895"/>
          </a:xfrm>
          <a:prstGeom prst="rect">
            <a:avLst/>
          </a:prstGeom>
        </p:spPr>
      </p:pic>
      <p:pic>
        <p:nvPicPr>
          <p:cNvPr id="9" name="그림 8">
            <a:extLst>
              <a:ext uri="{FF2B5EF4-FFF2-40B4-BE49-F238E27FC236}">
                <a16:creationId xmlns:a16="http://schemas.microsoft.com/office/drawing/2014/main" id="{A39CC4D1-5487-432D-9A64-77156CE2E281}"/>
              </a:ext>
            </a:extLst>
          </p:cNvPr>
          <p:cNvPicPr>
            <a:picLocks noChangeAspect="1"/>
          </p:cNvPicPr>
          <p:nvPr/>
        </p:nvPicPr>
        <p:blipFill>
          <a:blip r:embed="rId5"/>
          <a:stretch>
            <a:fillRect/>
          </a:stretch>
        </p:blipFill>
        <p:spPr>
          <a:xfrm>
            <a:off x="927101" y="4388259"/>
            <a:ext cx="6540499" cy="2104616"/>
          </a:xfrm>
          <a:prstGeom prst="rect">
            <a:avLst/>
          </a:prstGeom>
        </p:spPr>
      </p:pic>
      <p:sp>
        <p:nvSpPr>
          <p:cNvPr id="10" name="내용 개체 틀 2">
            <a:extLst>
              <a:ext uri="{FF2B5EF4-FFF2-40B4-BE49-F238E27FC236}">
                <a16:creationId xmlns:a16="http://schemas.microsoft.com/office/drawing/2014/main" id="{FF984BC9-F036-4547-BA33-71A633F9A154}"/>
              </a:ext>
            </a:extLst>
          </p:cNvPr>
          <p:cNvSpPr txBox="1">
            <a:spLocks/>
          </p:cNvSpPr>
          <p:nvPr/>
        </p:nvSpPr>
        <p:spPr>
          <a:xfrm>
            <a:off x="838200" y="3794125"/>
            <a:ext cx="10515600" cy="912990"/>
          </a:xfrm>
          <a:prstGeom prst="rect">
            <a:avLst/>
          </a:prstGeom>
        </p:spPr>
        <p:txBody>
          <a:bodyPr vert="horz" lIns="91440" tIns="45720" rIns="91440" bIns="45720" rtlCol="0">
            <a:norm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ltLang="ko-KR" sz="2400" b="1" dirty="0">
                <a:solidFill>
                  <a:schemeClr val="bg1"/>
                </a:solidFill>
              </a:rPr>
              <a:t>So, the </a:t>
            </a:r>
            <a:r>
              <a:rPr lang="en-US" altLang="ko-KR" sz="2400" b="1" dirty="0" err="1">
                <a:solidFill>
                  <a:schemeClr val="bg1"/>
                </a:solidFill>
              </a:rPr>
              <a:t>index.php</a:t>
            </a:r>
            <a:r>
              <a:rPr lang="en-US" altLang="ko-KR" sz="2400" b="1" dirty="0">
                <a:solidFill>
                  <a:schemeClr val="bg1"/>
                </a:solidFill>
              </a:rPr>
              <a:t> can route each </a:t>
            </a:r>
            <a:r>
              <a:rPr lang="en-US" altLang="ko-KR" sz="2400" b="1" dirty="0" smtClean="0">
                <a:solidFill>
                  <a:schemeClr val="bg1"/>
                </a:solidFill>
              </a:rPr>
              <a:t>functions.</a:t>
            </a:r>
            <a:endParaRPr lang="ko-KR" altLang="en-US" sz="2400" b="1" dirty="0">
              <a:solidFill>
                <a:schemeClr val="bg1"/>
              </a:solidFill>
            </a:endParaRPr>
          </a:p>
        </p:txBody>
      </p:sp>
      <p:cxnSp>
        <p:nvCxnSpPr>
          <p:cNvPr id="8" name="직선 연결선 7"/>
          <p:cNvCxnSpPr/>
          <p:nvPr/>
        </p:nvCxnSpPr>
        <p:spPr>
          <a:xfrm>
            <a:off x="192024" y="173736"/>
            <a:ext cx="0" cy="786384"/>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082073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E8ABF08-EA53-4245-AADC-64D9BFE8D6CF}"/>
              </a:ext>
            </a:extLst>
          </p:cNvPr>
          <p:cNvSpPr>
            <a:spLocks noGrp="1"/>
          </p:cNvSpPr>
          <p:nvPr>
            <p:ph type="title"/>
          </p:nvPr>
        </p:nvSpPr>
        <p:spPr>
          <a:xfrm>
            <a:off x="374177" y="-95854"/>
            <a:ext cx="10515600" cy="1325563"/>
          </a:xfrm>
        </p:spPr>
        <p:txBody>
          <a:bodyPr/>
          <a:lstStyle/>
          <a:p>
            <a:r>
              <a:rPr lang="en-US" altLang="ko-KR" b="1" dirty="0">
                <a:solidFill>
                  <a:schemeClr val="bg1"/>
                </a:solidFill>
              </a:rPr>
              <a:t>Server Functions Interface</a:t>
            </a:r>
            <a:endParaRPr lang="ko-KR" altLang="en-US" b="1" dirty="0">
              <a:solidFill>
                <a:schemeClr val="bg1"/>
              </a:solidFill>
            </a:endParaRPr>
          </a:p>
        </p:txBody>
      </p:sp>
      <p:sp>
        <p:nvSpPr>
          <p:cNvPr id="7" name="내용 개체 틀 6">
            <a:extLst>
              <a:ext uri="{FF2B5EF4-FFF2-40B4-BE49-F238E27FC236}">
                <a16:creationId xmlns:a16="http://schemas.microsoft.com/office/drawing/2014/main" id="{1C7A2BD0-52C5-40D4-A6B2-E576FC431A6F}"/>
              </a:ext>
            </a:extLst>
          </p:cNvPr>
          <p:cNvSpPr>
            <a:spLocks noGrp="1"/>
          </p:cNvSpPr>
          <p:nvPr>
            <p:ph idx="1"/>
          </p:nvPr>
        </p:nvSpPr>
        <p:spPr/>
        <p:txBody>
          <a:bodyPr>
            <a:normAutofit/>
          </a:bodyPr>
          <a:lstStyle/>
          <a:p>
            <a:pPr marL="0" indent="0">
              <a:buNone/>
            </a:pPr>
            <a:r>
              <a:rPr lang="en-US" altLang="ko-KR" sz="2400" b="1" dirty="0" err="1">
                <a:solidFill>
                  <a:srgbClr val="F6C863"/>
                </a:solidFill>
              </a:rPr>
              <a:t>url</a:t>
            </a:r>
            <a:r>
              <a:rPr lang="en-US" altLang="ko-KR" sz="2400" dirty="0">
                <a:solidFill>
                  <a:schemeClr val="bg1"/>
                </a:solidFill>
              </a:rPr>
              <a:t> : /v1/info</a:t>
            </a:r>
          </a:p>
          <a:p>
            <a:pPr marL="0" indent="0">
              <a:buNone/>
            </a:pPr>
            <a:r>
              <a:rPr lang="en-US" altLang="ko-KR" sz="2400" b="1" dirty="0">
                <a:solidFill>
                  <a:srgbClr val="F6C863"/>
                </a:solidFill>
              </a:rPr>
              <a:t>Method</a:t>
            </a:r>
            <a:r>
              <a:rPr lang="en-US" altLang="ko-KR" sz="2400" b="1" dirty="0">
                <a:solidFill>
                  <a:schemeClr val="bg1"/>
                </a:solidFill>
              </a:rPr>
              <a:t> </a:t>
            </a:r>
            <a:r>
              <a:rPr lang="en-US" altLang="ko-KR" sz="2400" dirty="0">
                <a:solidFill>
                  <a:schemeClr val="bg1"/>
                </a:solidFill>
              </a:rPr>
              <a:t>: GET</a:t>
            </a:r>
          </a:p>
          <a:p>
            <a:pPr marL="0" indent="0">
              <a:buNone/>
            </a:pPr>
            <a:r>
              <a:rPr lang="en-US" altLang="ko-KR" sz="2400" b="1" dirty="0">
                <a:solidFill>
                  <a:srgbClr val="F6C863"/>
                </a:solidFill>
              </a:rPr>
              <a:t>Parameter</a:t>
            </a:r>
            <a:r>
              <a:rPr lang="en-US" altLang="ko-KR" sz="2400" b="1" dirty="0">
                <a:solidFill>
                  <a:schemeClr val="bg1"/>
                </a:solidFill>
              </a:rPr>
              <a:t> </a:t>
            </a:r>
            <a:r>
              <a:rPr lang="en-US" altLang="ko-KR" sz="2400" dirty="0">
                <a:solidFill>
                  <a:schemeClr val="bg1"/>
                </a:solidFill>
              </a:rPr>
              <a:t>: </a:t>
            </a:r>
          </a:p>
          <a:p>
            <a:pPr marL="0" indent="0">
              <a:buNone/>
            </a:pPr>
            <a:r>
              <a:rPr lang="en-US" altLang="ko-KR" sz="2400" dirty="0">
                <a:solidFill>
                  <a:schemeClr val="bg1"/>
                </a:solidFill>
              </a:rPr>
              <a:t>	</a:t>
            </a:r>
            <a:r>
              <a:rPr lang="en-US" altLang="ko-KR" sz="2000" dirty="0">
                <a:solidFill>
                  <a:schemeClr val="bg1"/>
                </a:solidFill>
              </a:rPr>
              <a:t>latitude (default 37.570865) //my latitude</a:t>
            </a:r>
          </a:p>
          <a:p>
            <a:pPr marL="0" indent="0">
              <a:buNone/>
            </a:pPr>
            <a:r>
              <a:rPr lang="en-US" altLang="ko-KR" sz="2000" dirty="0">
                <a:solidFill>
                  <a:schemeClr val="bg1"/>
                </a:solidFill>
              </a:rPr>
              <a:t>	longitude (default 126.997938) //my longitude</a:t>
            </a:r>
          </a:p>
          <a:p>
            <a:pPr marL="0" indent="0">
              <a:buNone/>
            </a:pPr>
            <a:r>
              <a:rPr lang="en-US" altLang="ko-KR" sz="2000" dirty="0">
                <a:solidFill>
                  <a:schemeClr val="bg1"/>
                </a:solidFill>
              </a:rPr>
              <a:t>	degree (default 10) //r</a:t>
            </a:r>
            <a:r>
              <a:rPr lang="en-US" altLang="ko-KR" sz="2000" b="0" i="0" dirty="0">
                <a:solidFill>
                  <a:schemeClr val="bg1"/>
                </a:solidFill>
                <a:effectLst/>
              </a:rPr>
              <a:t>elative coordinate </a:t>
            </a:r>
            <a:r>
              <a:rPr lang="en-US" altLang="ko-KR" sz="2000" dirty="0">
                <a:solidFill>
                  <a:schemeClr val="bg1"/>
                </a:solidFill>
              </a:rPr>
              <a:t>r</a:t>
            </a:r>
            <a:r>
              <a:rPr lang="en-US" altLang="ko-KR" sz="2000" b="0" i="0" dirty="0">
                <a:solidFill>
                  <a:schemeClr val="bg1"/>
                </a:solidFill>
                <a:effectLst/>
              </a:rPr>
              <a:t>adius to load</a:t>
            </a:r>
          </a:p>
          <a:p>
            <a:pPr marL="0" indent="0">
              <a:buNone/>
            </a:pPr>
            <a:r>
              <a:rPr lang="en-US" altLang="ko-KR" sz="2400" b="1" dirty="0">
                <a:solidFill>
                  <a:srgbClr val="F6C863"/>
                </a:solidFill>
              </a:rPr>
              <a:t>Result(JSON)</a:t>
            </a:r>
            <a:r>
              <a:rPr lang="en-US" altLang="ko-KR" sz="2400" dirty="0">
                <a:solidFill>
                  <a:srgbClr val="F6C863"/>
                </a:solidFill>
              </a:rPr>
              <a:t> </a:t>
            </a:r>
            <a:r>
              <a:rPr lang="en-US" altLang="ko-KR" sz="2400" dirty="0">
                <a:solidFill>
                  <a:schemeClr val="bg1"/>
                </a:solidFill>
              </a:rPr>
              <a:t>: </a:t>
            </a:r>
          </a:p>
          <a:p>
            <a:pPr marL="0" indent="0">
              <a:buNone/>
            </a:pPr>
            <a:r>
              <a:rPr lang="en-US" altLang="ko-KR" sz="2400" b="0" i="0" dirty="0">
                <a:solidFill>
                  <a:schemeClr val="bg1"/>
                </a:solidFill>
                <a:effectLst/>
              </a:rPr>
              <a:t>	</a:t>
            </a:r>
            <a:r>
              <a:rPr lang="en-US" altLang="ko-KR" sz="2000" b="0" i="0" dirty="0">
                <a:solidFill>
                  <a:schemeClr val="bg1"/>
                </a:solidFill>
                <a:effectLst/>
              </a:rPr>
              <a:t>array of</a:t>
            </a:r>
          </a:p>
          <a:p>
            <a:pPr marL="0" indent="0">
              <a:buNone/>
            </a:pPr>
            <a:r>
              <a:rPr lang="en-US" altLang="ko-KR" sz="2000" dirty="0">
                <a:solidFill>
                  <a:schemeClr val="bg1"/>
                </a:solidFill>
              </a:rPr>
              <a:t>		</a:t>
            </a:r>
            <a:r>
              <a:rPr lang="en-US" altLang="ko-KR" sz="2000" dirty="0" err="1">
                <a:solidFill>
                  <a:schemeClr val="bg1"/>
                </a:solidFill>
              </a:rPr>
              <a:t>std_lat</a:t>
            </a:r>
            <a:r>
              <a:rPr lang="en-US" altLang="ko-KR" sz="2000" dirty="0">
                <a:solidFill>
                  <a:schemeClr val="bg1"/>
                </a:solidFill>
              </a:rPr>
              <a:t>, </a:t>
            </a:r>
            <a:r>
              <a:rPr lang="en-US" altLang="ko-KR" sz="2000" dirty="0" err="1">
                <a:solidFill>
                  <a:schemeClr val="bg1"/>
                </a:solidFill>
              </a:rPr>
              <a:t>std_lng</a:t>
            </a:r>
            <a:r>
              <a:rPr lang="en-US" altLang="ko-KR" sz="2000" dirty="0">
                <a:solidFill>
                  <a:schemeClr val="bg1"/>
                </a:solidFill>
              </a:rPr>
              <a:t>, </a:t>
            </a:r>
            <a:r>
              <a:rPr lang="en-US" altLang="ko-KR" sz="2000" dirty="0" err="1">
                <a:solidFill>
                  <a:schemeClr val="bg1"/>
                </a:solidFill>
              </a:rPr>
              <a:t>cnt</a:t>
            </a:r>
            <a:r>
              <a:rPr lang="ko-KR" altLang="en-US" sz="2000" dirty="0">
                <a:solidFill>
                  <a:schemeClr val="bg1"/>
                </a:solidFill>
              </a:rPr>
              <a:t> </a:t>
            </a:r>
            <a:r>
              <a:rPr lang="en-US" altLang="ko-KR" sz="2000" dirty="0">
                <a:solidFill>
                  <a:schemeClr val="bg1"/>
                </a:solidFill>
              </a:rPr>
              <a:t>// </a:t>
            </a:r>
            <a:r>
              <a:rPr lang="en-US" altLang="ko-KR" sz="2000" b="0" i="0" dirty="0">
                <a:solidFill>
                  <a:schemeClr val="bg1"/>
                </a:solidFill>
                <a:effectLst/>
              </a:rPr>
              <a:t>Number of posts </a:t>
            </a:r>
          </a:p>
          <a:p>
            <a:pPr marL="0" indent="0">
              <a:buNone/>
            </a:pPr>
            <a:r>
              <a:rPr lang="en-US" altLang="ko-KR" sz="2000" dirty="0">
                <a:solidFill>
                  <a:schemeClr val="bg1"/>
                </a:solidFill>
              </a:rPr>
              <a:t>		</a:t>
            </a:r>
            <a:r>
              <a:rPr lang="en-US" altLang="ko-KR" sz="2000" b="0" i="0" dirty="0">
                <a:solidFill>
                  <a:schemeClr val="bg1"/>
                </a:solidFill>
                <a:effectLst/>
              </a:rPr>
              <a:t>mentioned in the section.</a:t>
            </a:r>
          </a:p>
          <a:p>
            <a:pPr marL="0" indent="0">
              <a:buNone/>
            </a:pPr>
            <a:endParaRPr lang="ko-KR" altLang="en-US" sz="2400" dirty="0">
              <a:solidFill>
                <a:schemeClr val="bg1"/>
              </a:solidFill>
            </a:endParaRPr>
          </a:p>
        </p:txBody>
      </p:sp>
      <p:pic>
        <p:nvPicPr>
          <p:cNvPr id="4" name="그림 3">
            <a:extLst>
              <a:ext uri="{FF2B5EF4-FFF2-40B4-BE49-F238E27FC236}">
                <a16:creationId xmlns:a16="http://schemas.microsoft.com/office/drawing/2014/main" id="{467EDE85-D16B-49A0-B04F-FED73299CB6C}"/>
              </a:ext>
            </a:extLst>
          </p:cNvPr>
          <p:cNvPicPr>
            <a:picLocks noChangeAspect="1"/>
          </p:cNvPicPr>
          <p:nvPr/>
        </p:nvPicPr>
        <p:blipFill rotWithShape="1">
          <a:blip r:embed="rId3"/>
          <a:srcRect r="63575"/>
          <a:stretch/>
        </p:blipFill>
        <p:spPr>
          <a:xfrm>
            <a:off x="8196393" y="1515425"/>
            <a:ext cx="3304913" cy="4661538"/>
          </a:xfrm>
          <a:prstGeom prst="rect">
            <a:avLst/>
          </a:prstGeom>
        </p:spPr>
      </p:pic>
      <p:cxnSp>
        <p:nvCxnSpPr>
          <p:cNvPr id="5" name="직선 연결선 4"/>
          <p:cNvCxnSpPr/>
          <p:nvPr/>
        </p:nvCxnSpPr>
        <p:spPr>
          <a:xfrm>
            <a:off x="192024" y="173736"/>
            <a:ext cx="0" cy="786384"/>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6853561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7320C7E-1559-4F29-8A93-0D66FBD9A3A6}"/>
              </a:ext>
            </a:extLst>
          </p:cNvPr>
          <p:cNvSpPr>
            <a:spLocks noGrp="1"/>
          </p:cNvSpPr>
          <p:nvPr>
            <p:ph type="title"/>
          </p:nvPr>
        </p:nvSpPr>
        <p:spPr>
          <a:xfrm>
            <a:off x="457201" y="-95854"/>
            <a:ext cx="10515600" cy="1325563"/>
          </a:xfrm>
        </p:spPr>
        <p:txBody>
          <a:bodyPr/>
          <a:lstStyle/>
          <a:p>
            <a:r>
              <a:rPr lang="en-US" altLang="ko-KR" b="1" dirty="0">
                <a:solidFill>
                  <a:schemeClr val="bg1"/>
                </a:solidFill>
              </a:rPr>
              <a:t>Implement of API using php</a:t>
            </a:r>
            <a:endParaRPr lang="ko-KR" altLang="en-US" b="1" dirty="0">
              <a:solidFill>
                <a:schemeClr val="bg1"/>
              </a:solidFill>
            </a:endParaRPr>
          </a:p>
        </p:txBody>
      </p:sp>
      <p:pic>
        <p:nvPicPr>
          <p:cNvPr id="7" name="그림 6">
            <a:extLst>
              <a:ext uri="{FF2B5EF4-FFF2-40B4-BE49-F238E27FC236}">
                <a16:creationId xmlns:a16="http://schemas.microsoft.com/office/drawing/2014/main" id="{61110EB6-DC48-499F-97C7-F8D7F397DC75}"/>
              </a:ext>
            </a:extLst>
          </p:cNvPr>
          <p:cNvPicPr>
            <a:picLocks noChangeAspect="1"/>
          </p:cNvPicPr>
          <p:nvPr/>
        </p:nvPicPr>
        <p:blipFill>
          <a:blip r:embed="rId3"/>
          <a:stretch>
            <a:fillRect/>
          </a:stretch>
        </p:blipFill>
        <p:spPr>
          <a:xfrm>
            <a:off x="1426030" y="1617322"/>
            <a:ext cx="4011814" cy="4767943"/>
          </a:xfrm>
          <a:prstGeom prst="rect">
            <a:avLst/>
          </a:prstGeom>
        </p:spPr>
      </p:pic>
      <p:pic>
        <p:nvPicPr>
          <p:cNvPr id="9" name="그림 8">
            <a:extLst>
              <a:ext uri="{FF2B5EF4-FFF2-40B4-BE49-F238E27FC236}">
                <a16:creationId xmlns:a16="http://schemas.microsoft.com/office/drawing/2014/main" id="{4849BDF4-7DBC-4359-81A8-43DBFA66C1FF}"/>
              </a:ext>
            </a:extLst>
          </p:cNvPr>
          <p:cNvPicPr>
            <a:picLocks noChangeAspect="1"/>
          </p:cNvPicPr>
          <p:nvPr/>
        </p:nvPicPr>
        <p:blipFill>
          <a:blip r:embed="rId4"/>
          <a:stretch>
            <a:fillRect/>
          </a:stretch>
        </p:blipFill>
        <p:spPr>
          <a:xfrm>
            <a:off x="6433889" y="1637175"/>
            <a:ext cx="4538912" cy="4728236"/>
          </a:xfrm>
          <a:prstGeom prst="rect">
            <a:avLst/>
          </a:prstGeom>
        </p:spPr>
      </p:pic>
      <p:cxnSp>
        <p:nvCxnSpPr>
          <p:cNvPr id="5" name="직선 연결선 4"/>
          <p:cNvCxnSpPr/>
          <p:nvPr/>
        </p:nvCxnSpPr>
        <p:spPr>
          <a:xfrm>
            <a:off x="192024" y="173736"/>
            <a:ext cx="0" cy="786384"/>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4840963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b="1" dirty="0">
                <a:solidFill>
                  <a:schemeClr val="bg1"/>
                </a:solidFill>
                <a:latin typeface="+mn-lt"/>
              </a:rPr>
              <a:t>Table of Contents</a:t>
            </a:r>
            <a:endParaRPr lang="ko-KR" altLang="en-US" b="1" dirty="0">
              <a:solidFill>
                <a:schemeClr val="bg1"/>
              </a:solidFill>
              <a:latin typeface="+mn-lt"/>
            </a:endParaRPr>
          </a:p>
        </p:txBody>
      </p:sp>
      <p:sp>
        <p:nvSpPr>
          <p:cNvPr id="3" name="내용 개체 틀 2"/>
          <p:cNvSpPr>
            <a:spLocks noGrp="1"/>
          </p:cNvSpPr>
          <p:nvPr>
            <p:ph idx="1"/>
          </p:nvPr>
        </p:nvSpPr>
        <p:spPr/>
        <p:txBody>
          <a:bodyPr/>
          <a:lstStyle/>
          <a:p>
            <a:pPr marL="514350" indent="-514350">
              <a:buAutoNum type="arabicPeriod"/>
            </a:pPr>
            <a:r>
              <a:rPr lang="en-US" altLang="ko-KR" b="1" dirty="0" smtClean="0">
                <a:solidFill>
                  <a:schemeClr val="bg1"/>
                </a:solidFill>
              </a:rPr>
              <a:t>Overview &amp; Background</a:t>
            </a:r>
            <a:endParaRPr lang="en-US" altLang="ko-KR" b="1" dirty="0">
              <a:solidFill>
                <a:schemeClr val="bg1"/>
              </a:solidFill>
            </a:endParaRPr>
          </a:p>
          <a:p>
            <a:pPr marL="514350" indent="-514350">
              <a:buAutoNum type="arabicPeriod"/>
            </a:pPr>
            <a:r>
              <a:rPr lang="en-US" altLang="ko-KR" b="1" dirty="0">
                <a:solidFill>
                  <a:schemeClr val="bg1"/>
                </a:solidFill>
              </a:rPr>
              <a:t>Goal of </a:t>
            </a:r>
            <a:r>
              <a:rPr lang="en-US" altLang="ko-KR" b="1" dirty="0" smtClean="0">
                <a:solidFill>
                  <a:schemeClr val="bg1"/>
                </a:solidFill>
              </a:rPr>
              <a:t>our </a:t>
            </a:r>
            <a:r>
              <a:rPr lang="en-US" altLang="ko-KR" b="1" dirty="0">
                <a:solidFill>
                  <a:schemeClr val="bg1"/>
                </a:solidFill>
              </a:rPr>
              <a:t>project </a:t>
            </a:r>
            <a:endParaRPr lang="en-US" altLang="ko-KR" b="1" dirty="0" smtClean="0">
              <a:solidFill>
                <a:schemeClr val="bg1"/>
              </a:solidFill>
            </a:endParaRPr>
          </a:p>
          <a:p>
            <a:pPr marL="514350" indent="-514350">
              <a:buFont typeface="Arial" panose="020B0604020202020204" pitchFamily="34" charset="0"/>
              <a:buAutoNum type="arabicPeriod"/>
            </a:pPr>
            <a:r>
              <a:rPr lang="en-US" altLang="ko-KR" b="1" dirty="0">
                <a:solidFill>
                  <a:schemeClr val="bg1"/>
                </a:solidFill>
              </a:rPr>
              <a:t>Structure of our </a:t>
            </a:r>
            <a:r>
              <a:rPr lang="en-US" altLang="ko-KR" b="1" dirty="0" smtClean="0">
                <a:solidFill>
                  <a:schemeClr val="bg1"/>
                </a:solidFill>
              </a:rPr>
              <a:t>service</a:t>
            </a:r>
          </a:p>
          <a:p>
            <a:pPr marL="514350" indent="-514350">
              <a:buAutoNum type="arabicPeriod"/>
            </a:pPr>
            <a:r>
              <a:rPr lang="en-US" altLang="ko-KR" b="1" dirty="0" smtClean="0">
                <a:solidFill>
                  <a:schemeClr val="bg1"/>
                </a:solidFill>
              </a:rPr>
              <a:t>Data Processing</a:t>
            </a:r>
          </a:p>
          <a:p>
            <a:pPr marL="514350" indent="-514350">
              <a:buAutoNum type="arabicPeriod"/>
            </a:pPr>
            <a:r>
              <a:rPr lang="en-US" altLang="ko-KR" b="1" dirty="0" smtClean="0">
                <a:solidFill>
                  <a:schemeClr val="bg1"/>
                </a:solidFill>
              </a:rPr>
              <a:t>Code Review</a:t>
            </a:r>
            <a:endParaRPr lang="en-US" altLang="ko-KR" b="1" dirty="0">
              <a:solidFill>
                <a:schemeClr val="bg1"/>
              </a:solidFill>
            </a:endParaRPr>
          </a:p>
          <a:p>
            <a:pPr marL="514350" indent="-514350">
              <a:buFont typeface="Arial" panose="020B0604020202020204" pitchFamily="34" charset="0"/>
              <a:buAutoNum type="arabicPeriod"/>
            </a:pPr>
            <a:r>
              <a:rPr lang="en-US" altLang="ko-KR" b="1" dirty="0" smtClean="0">
                <a:solidFill>
                  <a:schemeClr val="bg1"/>
                </a:solidFill>
              </a:rPr>
              <a:t>User Interface</a:t>
            </a:r>
          </a:p>
          <a:p>
            <a:pPr marL="514350" indent="-514350">
              <a:buFont typeface="Arial" panose="020B0604020202020204" pitchFamily="34" charset="0"/>
              <a:buAutoNum type="arabicPeriod"/>
            </a:pPr>
            <a:r>
              <a:rPr lang="en-US" altLang="ko-KR" b="1" dirty="0" smtClean="0">
                <a:solidFill>
                  <a:schemeClr val="bg1"/>
                </a:solidFill>
              </a:rPr>
              <a:t>Benefit</a:t>
            </a:r>
            <a:endParaRPr lang="en-US" altLang="ko-KR" b="1" dirty="0">
              <a:solidFill>
                <a:schemeClr val="bg1"/>
              </a:solidFill>
            </a:endParaRPr>
          </a:p>
          <a:p>
            <a:pPr marL="514350" indent="-514350">
              <a:buAutoNum type="arabicPeriod"/>
            </a:pPr>
            <a:endParaRPr lang="en-US" altLang="ko-KR" b="1" dirty="0">
              <a:solidFill>
                <a:schemeClr val="bg1"/>
              </a:solidFill>
            </a:endParaRPr>
          </a:p>
          <a:p>
            <a:endParaRPr lang="ko-KR" altLang="en-US" b="1" dirty="0">
              <a:solidFill>
                <a:schemeClr val="bg1"/>
              </a:solidFill>
            </a:endParaRPr>
          </a:p>
        </p:txBody>
      </p:sp>
    </p:spTree>
    <p:extLst>
      <p:ext uri="{BB962C8B-B14F-4D97-AF65-F5344CB8AC3E}">
        <p14:creationId xmlns:p14="http://schemas.microsoft.com/office/powerpoint/2010/main" val="265313353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E8ABF08-EA53-4245-AADC-64D9BFE8D6CF}"/>
              </a:ext>
            </a:extLst>
          </p:cNvPr>
          <p:cNvSpPr>
            <a:spLocks noGrp="1"/>
          </p:cNvSpPr>
          <p:nvPr>
            <p:ph type="title"/>
          </p:nvPr>
        </p:nvSpPr>
        <p:spPr>
          <a:xfrm>
            <a:off x="387824" y="0"/>
            <a:ext cx="10515600" cy="1325563"/>
          </a:xfrm>
        </p:spPr>
        <p:txBody>
          <a:bodyPr/>
          <a:lstStyle/>
          <a:p>
            <a:r>
              <a:rPr lang="en-US" altLang="ko-KR" b="1" dirty="0">
                <a:solidFill>
                  <a:schemeClr val="bg1"/>
                </a:solidFill>
              </a:rPr>
              <a:t>Server Functions Interface</a:t>
            </a:r>
            <a:endParaRPr lang="ko-KR" altLang="en-US" b="1" dirty="0">
              <a:solidFill>
                <a:schemeClr val="bg1"/>
              </a:solidFill>
            </a:endParaRPr>
          </a:p>
        </p:txBody>
      </p:sp>
      <p:sp>
        <p:nvSpPr>
          <p:cNvPr id="7" name="내용 개체 틀 6">
            <a:extLst>
              <a:ext uri="{FF2B5EF4-FFF2-40B4-BE49-F238E27FC236}">
                <a16:creationId xmlns:a16="http://schemas.microsoft.com/office/drawing/2014/main" id="{1C7A2BD0-52C5-40D4-A6B2-E576FC431A6F}"/>
              </a:ext>
            </a:extLst>
          </p:cNvPr>
          <p:cNvSpPr>
            <a:spLocks noGrp="1"/>
          </p:cNvSpPr>
          <p:nvPr>
            <p:ph idx="1"/>
          </p:nvPr>
        </p:nvSpPr>
        <p:spPr>
          <a:xfrm>
            <a:off x="838200" y="1825625"/>
            <a:ext cx="4430086" cy="4351338"/>
          </a:xfrm>
        </p:spPr>
        <p:txBody>
          <a:bodyPr>
            <a:normAutofit/>
          </a:bodyPr>
          <a:lstStyle/>
          <a:p>
            <a:pPr marL="0" indent="0">
              <a:buNone/>
            </a:pPr>
            <a:r>
              <a:rPr lang="en-US" altLang="ko-KR" b="1" dirty="0" err="1">
                <a:solidFill>
                  <a:srgbClr val="F6C863"/>
                </a:solidFill>
              </a:rPr>
              <a:t>url</a:t>
            </a:r>
            <a:r>
              <a:rPr lang="en-US" altLang="ko-KR" dirty="0">
                <a:solidFill>
                  <a:schemeClr val="bg1"/>
                </a:solidFill>
              </a:rPr>
              <a:t> : /v1/station</a:t>
            </a:r>
          </a:p>
          <a:p>
            <a:pPr marL="0" indent="0">
              <a:buNone/>
            </a:pPr>
            <a:r>
              <a:rPr lang="en-US" altLang="ko-KR" b="1" dirty="0">
                <a:solidFill>
                  <a:srgbClr val="F6C863"/>
                </a:solidFill>
              </a:rPr>
              <a:t>Method</a:t>
            </a:r>
            <a:r>
              <a:rPr lang="en-US" altLang="ko-KR" b="1" dirty="0">
                <a:solidFill>
                  <a:schemeClr val="bg1"/>
                </a:solidFill>
              </a:rPr>
              <a:t> </a:t>
            </a:r>
            <a:r>
              <a:rPr lang="en-US" altLang="ko-KR" dirty="0">
                <a:solidFill>
                  <a:schemeClr val="bg1"/>
                </a:solidFill>
              </a:rPr>
              <a:t>: GET</a:t>
            </a:r>
          </a:p>
          <a:p>
            <a:pPr marL="0" indent="0">
              <a:buNone/>
            </a:pPr>
            <a:r>
              <a:rPr lang="en-US" altLang="ko-KR" b="1" dirty="0">
                <a:solidFill>
                  <a:srgbClr val="F6C863"/>
                </a:solidFill>
              </a:rPr>
              <a:t>no</a:t>
            </a:r>
            <a:r>
              <a:rPr lang="en-US" altLang="ko-KR" dirty="0">
                <a:solidFill>
                  <a:srgbClr val="F6C863"/>
                </a:solidFill>
              </a:rPr>
              <a:t> </a:t>
            </a:r>
            <a:r>
              <a:rPr lang="en-US" altLang="ko-KR" b="1" dirty="0">
                <a:solidFill>
                  <a:srgbClr val="F6C863"/>
                </a:solidFill>
              </a:rPr>
              <a:t>Parameter</a:t>
            </a:r>
            <a:r>
              <a:rPr lang="en-US" altLang="ko-KR" dirty="0">
                <a:solidFill>
                  <a:srgbClr val="F6C863"/>
                </a:solidFill>
              </a:rPr>
              <a:t> </a:t>
            </a:r>
            <a:endParaRPr lang="en-US" altLang="ko-KR" b="0" i="0" dirty="0">
              <a:solidFill>
                <a:srgbClr val="F6C863"/>
              </a:solidFill>
              <a:effectLst/>
            </a:endParaRPr>
          </a:p>
          <a:p>
            <a:pPr marL="0" indent="0">
              <a:buNone/>
            </a:pPr>
            <a:r>
              <a:rPr lang="en-US" altLang="ko-KR" b="1" dirty="0">
                <a:solidFill>
                  <a:srgbClr val="F6C863"/>
                </a:solidFill>
              </a:rPr>
              <a:t>Result(JSON) </a:t>
            </a:r>
            <a:r>
              <a:rPr lang="en-US" altLang="ko-KR" dirty="0">
                <a:solidFill>
                  <a:schemeClr val="bg1"/>
                </a:solidFill>
              </a:rPr>
              <a:t>: </a:t>
            </a:r>
          </a:p>
          <a:p>
            <a:pPr marL="0" indent="0">
              <a:buNone/>
            </a:pPr>
            <a:r>
              <a:rPr lang="en-US" altLang="ko-KR" b="0" i="0" dirty="0">
                <a:solidFill>
                  <a:schemeClr val="bg1"/>
                </a:solidFill>
                <a:effectLst/>
              </a:rPr>
              <a:t>	array of </a:t>
            </a:r>
            <a:r>
              <a:rPr lang="en-US" altLang="ko-KR" dirty="0" err="1">
                <a:solidFill>
                  <a:schemeClr val="bg1"/>
                </a:solidFill>
              </a:rPr>
              <a:t>lat</a:t>
            </a:r>
            <a:r>
              <a:rPr lang="en-US" altLang="ko-KR" dirty="0">
                <a:solidFill>
                  <a:schemeClr val="bg1"/>
                </a:solidFill>
              </a:rPr>
              <a:t>, </a:t>
            </a:r>
            <a:r>
              <a:rPr lang="en-US" altLang="ko-KR" dirty="0" err="1">
                <a:solidFill>
                  <a:schemeClr val="bg1"/>
                </a:solidFill>
              </a:rPr>
              <a:t>lng</a:t>
            </a:r>
            <a:r>
              <a:rPr lang="ko-KR" altLang="en-US" dirty="0">
                <a:solidFill>
                  <a:schemeClr val="bg1"/>
                </a:solidFill>
              </a:rPr>
              <a:t> </a:t>
            </a:r>
            <a:r>
              <a:rPr lang="en-US" altLang="ko-KR" dirty="0">
                <a:solidFill>
                  <a:schemeClr val="bg1"/>
                </a:solidFill>
              </a:rPr>
              <a:t>//position of taxi stations</a:t>
            </a:r>
            <a:endParaRPr lang="ko-KR" altLang="en-US" dirty="0">
              <a:solidFill>
                <a:schemeClr val="bg1"/>
              </a:solidFill>
            </a:endParaRPr>
          </a:p>
        </p:txBody>
      </p:sp>
      <p:pic>
        <p:nvPicPr>
          <p:cNvPr id="4" name="그림 3">
            <a:extLst>
              <a:ext uri="{FF2B5EF4-FFF2-40B4-BE49-F238E27FC236}">
                <a16:creationId xmlns:a16="http://schemas.microsoft.com/office/drawing/2014/main" id="{DAD57241-BF61-48F5-AF05-08EE133C5299}"/>
              </a:ext>
            </a:extLst>
          </p:cNvPr>
          <p:cNvPicPr>
            <a:picLocks noChangeAspect="1"/>
          </p:cNvPicPr>
          <p:nvPr/>
        </p:nvPicPr>
        <p:blipFill rotWithShape="1">
          <a:blip r:embed="rId3"/>
          <a:srcRect r="55040"/>
          <a:stretch/>
        </p:blipFill>
        <p:spPr>
          <a:xfrm>
            <a:off x="7315202" y="2010291"/>
            <a:ext cx="3858387" cy="4412892"/>
          </a:xfrm>
          <a:prstGeom prst="rect">
            <a:avLst/>
          </a:prstGeom>
        </p:spPr>
      </p:pic>
      <p:sp>
        <p:nvSpPr>
          <p:cNvPr id="3" name="TextBox 2">
            <a:extLst>
              <a:ext uri="{FF2B5EF4-FFF2-40B4-BE49-F238E27FC236}">
                <a16:creationId xmlns:a16="http://schemas.microsoft.com/office/drawing/2014/main" id="{82509ED4-0F26-4858-B013-0703BE31FAFB}"/>
              </a:ext>
            </a:extLst>
          </p:cNvPr>
          <p:cNvSpPr txBox="1"/>
          <p:nvPr/>
        </p:nvSpPr>
        <p:spPr>
          <a:xfrm>
            <a:off x="7315201" y="1518127"/>
            <a:ext cx="3858387" cy="461665"/>
          </a:xfrm>
          <a:prstGeom prst="rect">
            <a:avLst/>
          </a:prstGeom>
          <a:noFill/>
        </p:spPr>
        <p:txBody>
          <a:bodyPr wrap="square" rtlCol="0">
            <a:spAutoFit/>
          </a:bodyPr>
          <a:lstStyle/>
          <a:p>
            <a:r>
              <a:rPr lang="en-US" altLang="ko-KR" sz="2400" b="1" dirty="0">
                <a:solidFill>
                  <a:srgbClr val="F6C863"/>
                </a:solidFill>
              </a:rPr>
              <a:t>Example of method call</a:t>
            </a:r>
            <a:endParaRPr lang="ko-KR" altLang="en-US" sz="2400" b="1" dirty="0">
              <a:solidFill>
                <a:srgbClr val="F6C863"/>
              </a:solidFill>
            </a:endParaRPr>
          </a:p>
        </p:txBody>
      </p:sp>
      <p:cxnSp>
        <p:nvCxnSpPr>
          <p:cNvPr id="6" name="직선 연결선 5"/>
          <p:cNvCxnSpPr/>
          <p:nvPr/>
        </p:nvCxnSpPr>
        <p:spPr>
          <a:xfrm>
            <a:off x="192024" y="173736"/>
            <a:ext cx="0" cy="786384"/>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2614891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E8ABF08-EA53-4245-AADC-64D9BFE8D6CF}"/>
              </a:ext>
            </a:extLst>
          </p:cNvPr>
          <p:cNvSpPr>
            <a:spLocks noGrp="1"/>
          </p:cNvSpPr>
          <p:nvPr>
            <p:ph type="title"/>
          </p:nvPr>
        </p:nvSpPr>
        <p:spPr>
          <a:xfrm>
            <a:off x="387824" y="0"/>
            <a:ext cx="10515600" cy="1325563"/>
          </a:xfrm>
        </p:spPr>
        <p:txBody>
          <a:bodyPr/>
          <a:lstStyle/>
          <a:p>
            <a:r>
              <a:rPr lang="en-US" altLang="ko-KR" b="1">
                <a:solidFill>
                  <a:schemeClr val="bg1"/>
                </a:solidFill>
              </a:rPr>
              <a:t>Front-end development</a:t>
            </a:r>
            <a:endParaRPr lang="ko-KR" altLang="en-US" b="1">
              <a:solidFill>
                <a:schemeClr val="bg1"/>
              </a:solidFill>
            </a:endParaRPr>
          </a:p>
        </p:txBody>
      </p:sp>
      <p:sp>
        <p:nvSpPr>
          <p:cNvPr id="7" name="내용 개체 틀 6">
            <a:extLst>
              <a:ext uri="{FF2B5EF4-FFF2-40B4-BE49-F238E27FC236}">
                <a16:creationId xmlns:a16="http://schemas.microsoft.com/office/drawing/2014/main" id="{1C7A2BD0-52C5-40D4-A6B2-E576FC431A6F}"/>
              </a:ext>
            </a:extLst>
          </p:cNvPr>
          <p:cNvSpPr>
            <a:spLocks noGrp="1"/>
          </p:cNvSpPr>
          <p:nvPr>
            <p:ph idx="1"/>
          </p:nvPr>
        </p:nvSpPr>
        <p:spPr>
          <a:xfrm>
            <a:off x="838200" y="2627312"/>
            <a:ext cx="5029200" cy="2200275"/>
          </a:xfrm>
        </p:spPr>
        <p:txBody>
          <a:bodyPr>
            <a:normAutofit/>
          </a:bodyPr>
          <a:lstStyle/>
          <a:p>
            <a:pPr marL="0" indent="0">
              <a:buNone/>
            </a:pPr>
            <a:r>
              <a:rPr lang="en-US" altLang="ko-KR" b="1">
                <a:solidFill>
                  <a:srgbClr val="F6C863"/>
                </a:solidFill>
              </a:rPr>
              <a:t>Function</a:t>
            </a:r>
          </a:p>
          <a:p>
            <a:pPr marL="0" indent="0">
              <a:buNone/>
            </a:pPr>
            <a:r>
              <a:rPr lang="en-US" altLang="ko-KR" sz="1800">
                <a:solidFill>
                  <a:schemeClr val="bg1"/>
                </a:solidFill>
              </a:rPr>
              <a:t>Search Address</a:t>
            </a:r>
          </a:p>
          <a:p>
            <a:pPr marL="0" indent="0">
              <a:buNone/>
            </a:pPr>
            <a:r>
              <a:rPr lang="en-US" altLang="ko-KR" sz="1800" err="1">
                <a:solidFill>
                  <a:schemeClr val="bg1"/>
                </a:solidFill>
              </a:rPr>
              <a:t>geoCode</a:t>
            </a:r>
            <a:r>
              <a:rPr lang="en-US" altLang="ko-KR" sz="1800">
                <a:solidFill>
                  <a:schemeClr val="bg1"/>
                </a:solidFill>
              </a:rPr>
              <a:t> (Latitude, Longitude) to Address</a:t>
            </a:r>
          </a:p>
          <a:p>
            <a:pPr marL="0" indent="0">
              <a:buNone/>
            </a:pPr>
            <a:r>
              <a:rPr lang="en-US" altLang="ko-KR" sz="1800">
                <a:solidFill>
                  <a:schemeClr val="bg1"/>
                </a:solidFill>
              </a:rPr>
              <a:t>Address to </a:t>
            </a:r>
            <a:r>
              <a:rPr lang="en-US" altLang="ko-KR" sz="1800" err="1">
                <a:solidFill>
                  <a:schemeClr val="bg1"/>
                </a:solidFill>
              </a:rPr>
              <a:t>geoCode</a:t>
            </a:r>
            <a:r>
              <a:rPr lang="en-US" altLang="ko-KR" sz="1800">
                <a:solidFill>
                  <a:schemeClr val="bg1"/>
                </a:solidFill>
              </a:rPr>
              <a:t>(Latitude, Longitude)</a:t>
            </a:r>
          </a:p>
          <a:p>
            <a:pPr marL="0" indent="0">
              <a:buNone/>
            </a:pPr>
            <a:r>
              <a:rPr lang="en-US" altLang="ko-KR" sz="1800">
                <a:solidFill>
                  <a:schemeClr val="bg1"/>
                </a:solidFill>
              </a:rPr>
              <a:t>Get user’s GPS Information</a:t>
            </a:r>
          </a:p>
        </p:txBody>
      </p:sp>
      <p:cxnSp>
        <p:nvCxnSpPr>
          <p:cNvPr id="6" name="직선 연결선 5"/>
          <p:cNvCxnSpPr/>
          <p:nvPr/>
        </p:nvCxnSpPr>
        <p:spPr>
          <a:xfrm>
            <a:off x="192024" y="173736"/>
            <a:ext cx="0" cy="786384"/>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sp>
        <p:nvSpPr>
          <p:cNvPr id="8" name="내용 개체 틀 6">
            <a:extLst>
              <a:ext uri="{FF2B5EF4-FFF2-40B4-BE49-F238E27FC236}">
                <a16:creationId xmlns:a16="http://schemas.microsoft.com/office/drawing/2014/main" id="{94BCCF32-360A-7B49-A89E-79E1CEFAEE49}"/>
              </a:ext>
            </a:extLst>
          </p:cNvPr>
          <p:cNvSpPr txBox="1">
            <a:spLocks/>
          </p:cNvSpPr>
          <p:nvPr/>
        </p:nvSpPr>
        <p:spPr>
          <a:xfrm>
            <a:off x="6324602" y="2627312"/>
            <a:ext cx="5029200" cy="2820988"/>
          </a:xfrm>
          <a:prstGeom prst="rect">
            <a:avLst/>
          </a:prstGeom>
        </p:spPr>
        <p:txBody>
          <a:bodyPr vert="horz" lIns="91440" tIns="45720" rIns="91440" bIns="45720" rtlCol="0">
            <a:norm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ltLang="ko-KR" b="1">
                <a:solidFill>
                  <a:srgbClr val="F6C863"/>
                </a:solidFill>
              </a:rPr>
              <a:t>Represents</a:t>
            </a:r>
          </a:p>
          <a:p>
            <a:pPr marL="0" indent="0">
              <a:buFont typeface="Arial" panose="020B0604020202020204" pitchFamily="34" charset="0"/>
              <a:buNone/>
            </a:pPr>
            <a:r>
              <a:rPr lang="en-US" altLang="ko-KR" sz="1800">
                <a:solidFill>
                  <a:schemeClr val="bg1"/>
                </a:solidFill>
              </a:rPr>
              <a:t>Make and show Nodes given from JSON Result Data (Posts, Taxi Station)</a:t>
            </a:r>
          </a:p>
          <a:p>
            <a:pPr marL="0" indent="0">
              <a:buFont typeface="Arial" panose="020B0604020202020204" pitchFamily="34" charset="0"/>
              <a:buNone/>
            </a:pPr>
            <a:r>
              <a:rPr lang="en-US" altLang="ko-KR" sz="1800">
                <a:solidFill>
                  <a:schemeClr val="bg1"/>
                </a:solidFill>
              </a:rPr>
              <a:t>Show current GPS Location</a:t>
            </a:r>
          </a:p>
          <a:p>
            <a:pPr marL="0" indent="0">
              <a:buFont typeface="Arial" panose="020B0604020202020204" pitchFamily="34" charset="0"/>
              <a:buNone/>
            </a:pPr>
            <a:r>
              <a:rPr lang="en-US" altLang="ko-KR" sz="1800">
                <a:solidFill>
                  <a:schemeClr val="bg1"/>
                </a:solidFill>
              </a:rPr>
              <a:t>Map Movement to current GPS Location</a:t>
            </a:r>
          </a:p>
        </p:txBody>
      </p:sp>
    </p:spTree>
    <p:extLst>
      <p:ext uri="{BB962C8B-B14F-4D97-AF65-F5344CB8AC3E}">
        <p14:creationId xmlns:p14="http://schemas.microsoft.com/office/powerpoint/2010/main" val="386586630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E8ABF08-EA53-4245-AADC-64D9BFE8D6CF}"/>
              </a:ext>
            </a:extLst>
          </p:cNvPr>
          <p:cNvSpPr>
            <a:spLocks noGrp="1"/>
          </p:cNvSpPr>
          <p:nvPr>
            <p:ph type="title"/>
          </p:nvPr>
        </p:nvSpPr>
        <p:spPr>
          <a:xfrm>
            <a:off x="387824" y="0"/>
            <a:ext cx="10515600" cy="1325563"/>
          </a:xfrm>
        </p:spPr>
        <p:txBody>
          <a:bodyPr/>
          <a:lstStyle/>
          <a:p>
            <a:r>
              <a:rPr lang="en-US" altLang="ko-KR" b="1">
                <a:solidFill>
                  <a:schemeClr val="bg1"/>
                </a:solidFill>
              </a:rPr>
              <a:t>Front-end development</a:t>
            </a:r>
            <a:endParaRPr lang="ko-KR" altLang="en-US" b="1">
              <a:solidFill>
                <a:schemeClr val="bg1"/>
              </a:solidFill>
            </a:endParaRPr>
          </a:p>
        </p:txBody>
      </p:sp>
      <p:cxnSp>
        <p:nvCxnSpPr>
          <p:cNvPr id="6" name="직선 연결선 5"/>
          <p:cNvCxnSpPr/>
          <p:nvPr/>
        </p:nvCxnSpPr>
        <p:spPr>
          <a:xfrm>
            <a:off x="192024" y="173736"/>
            <a:ext cx="0" cy="786384"/>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pic>
        <p:nvPicPr>
          <p:cNvPr id="3" name="그림 2">
            <a:extLst>
              <a:ext uri="{FF2B5EF4-FFF2-40B4-BE49-F238E27FC236}">
                <a16:creationId xmlns:a16="http://schemas.microsoft.com/office/drawing/2014/main" id="{7DD62C01-D3BF-1A46-ABB1-1749BB46860C}"/>
              </a:ext>
            </a:extLst>
          </p:cNvPr>
          <p:cNvPicPr>
            <a:picLocks noChangeAspect="1"/>
          </p:cNvPicPr>
          <p:nvPr/>
        </p:nvPicPr>
        <p:blipFill>
          <a:blip r:embed="rId3"/>
          <a:stretch>
            <a:fillRect/>
          </a:stretch>
        </p:blipFill>
        <p:spPr>
          <a:xfrm>
            <a:off x="387824" y="2051050"/>
            <a:ext cx="5791200" cy="2959100"/>
          </a:xfrm>
          <a:prstGeom prst="rect">
            <a:avLst/>
          </a:prstGeom>
        </p:spPr>
      </p:pic>
      <p:pic>
        <p:nvPicPr>
          <p:cNvPr id="12" name="그림 11" descr="텍스트이(가) 표시된 사진&#10;&#10;자동 생성된 설명">
            <a:extLst>
              <a:ext uri="{FF2B5EF4-FFF2-40B4-BE49-F238E27FC236}">
                <a16:creationId xmlns:a16="http://schemas.microsoft.com/office/drawing/2014/main" id="{576A3299-11CE-0B4D-95B1-21B22059A38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48499" y="1333500"/>
            <a:ext cx="4483209" cy="4902200"/>
          </a:xfrm>
          <a:prstGeom prst="rect">
            <a:avLst/>
          </a:prstGeom>
        </p:spPr>
      </p:pic>
    </p:spTree>
    <p:extLst>
      <p:ext uri="{BB962C8B-B14F-4D97-AF65-F5344CB8AC3E}">
        <p14:creationId xmlns:p14="http://schemas.microsoft.com/office/powerpoint/2010/main" val="19879194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E8ABF08-EA53-4245-AADC-64D9BFE8D6CF}"/>
              </a:ext>
            </a:extLst>
          </p:cNvPr>
          <p:cNvSpPr>
            <a:spLocks noGrp="1"/>
          </p:cNvSpPr>
          <p:nvPr>
            <p:ph type="title"/>
          </p:nvPr>
        </p:nvSpPr>
        <p:spPr>
          <a:xfrm>
            <a:off x="387824" y="0"/>
            <a:ext cx="10515600" cy="1325563"/>
          </a:xfrm>
        </p:spPr>
        <p:txBody>
          <a:bodyPr/>
          <a:lstStyle/>
          <a:p>
            <a:r>
              <a:rPr lang="en-US" altLang="ko-KR" b="1">
                <a:solidFill>
                  <a:schemeClr val="bg1"/>
                </a:solidFill>
              </a:rPr>
              <a:t>Front-end development</a:t>
            </a:r>
            <a:endParaRPr lang="ko-KR" altLang="en-US" b="1">
              <a:solidFill>
                <a:schemeClr val="bg1"/>
              </a:solidFill>
            </a:endParaRPr>
          </a:p>
        </p:txBody>
      </p:sp>
      <p:sp>
        <p:nvSpPr>
          <p:cNvPr id="7" name="내용 개체 틀 6">
            <a:extLst>
              <a:ext uri="{FF2B5EF4-FFF2-40B4-BE49-F238E27FC236}">
                <a16:creationId xmlns:a16="http://schemas.microsoft.com/office/drawing/2014/main" id="{1C7A2BD0-52C5-40D4-A6B2-E576FC431A6F}"/>
              </a:ext>
            </a:extLst>
          </p:cNvPr>
          <p:cNvSpPr>
            <a:spLocks noGrp="1"/>
          </p:cNvSpPr>
          <p:nvPr>
            <p:ph idx="1"/>
          </p:nvPr>
        </p:nvSpPr>
        <p:spPr>
          <a:xfrm>
            <a:off x="387824" y="1325563"/>
            <a:ext cx="5029200" cy="2103437"/>
          </a:xfrm>
        </p:spPr>
        <p:txBody>
          <a:bodyPr>
            <a:normAutofit/>
          </a:bodyPr>
          <a:lstStyle/>
          <a:p>
            <a:pPr marL="0" indent="0">
              <a:buNone/>
            </a:pPr>
            <a:r>
              <a:rPr lang="en-US" altLang="ko-KR" b="1">
                <a:solidFill>
                  <a:srgbClr val="F6C863"/>
                </a:solidFill>
              </a:rPr>
              <a:t>Function</a:t>
            </a:r>
          </a:p>
          <a:p>
            <a:pPr marL="0" indent="0">
              <a:buNone/>
            </a:pPr>
            <a:r>
              <a:rPr lang="en-US" altLang="ko-KR" sz="1800">
                <a:solidFill>
                  <a:schemeClr val="bg1"/>
                </a:solidFill>
              </a:rPr>
              <a:t>Search Address</a:t>
            </a:r>
          </a:p>
          <a:p>
            <a:pPr marL="0" indent="0">
              <a:buNone/>
            </a:pPr>
            <a:r>
              <a:rPr lang="en-US" altLang="ko-KR" sz="1800" err="1">
                <a:solidFill>
                  <a:schemeClr val="bg1"/>
                </a:solidFill>
              </a:rPr>
              <a:t>geoCode</a:t>
            </a:r>
            <a:r>
              <a:rPr lang="en-US" altLang="ko-KR" sz="1800">
                <a:solidFill>
                  <a:schemeClr val="bg1"/>
                </a:solidFill>
              </a:rPr>
              <a:t> (Latitude, Longitude) to Address</a:t>
            </a:r>
          </a:p>
          <a:p>
            <a:pPr marL="0" indent="0">
              <a:buNone/>
            </a:pPr>
            <a:r>
              <a:rPr lang="en-US" altLang="ko-KR" sz="1800">
                <a:solidFill>
                  <a:schemeClr val="bg1"/>
                </a:solidFill>
              </a:rPr>
              <a:t>Address to </a:t>
            </a:r>
            <a:r>
              <a:rPr lang="en-US" altLang="ko-KR" sz="1800" err="1">
                <a:solidFill>
                  <a:schemeClr val="bg1"/>
                </a:solidFill>
              </a:rPr>
              <a:t>geoCode</a:t>
            </a:r>
            <a:r>
              <a:rPr lang="en-US" altLang="ko-KR" sz="1800">
                <a:solidFill>
                  <a:schemeClr val="bg1"/>
                </a:solidFill>
              </a:rPr>
              <a:t>(Latitude, Longitude)</a:t>
            </a:r>
          </a:p>
          <a:p>
            <a:pPr marL="0" indent="0">
              <a:buNone/>
            </a:pPr>
            <a:r>
              <a:rPr lang="en-US" altLang="ko-KR" sz="1800">
                <a:solidFill>
                  <a:schemeClr val="bg1"/>
                </a:solidFill>
              </a:rPr>
              <a:t>Get user’s GPS Information</a:t>
            </a:r>
          </a:p>
          <a:p>
            <a:pPr marL="0" indent="0">
              <a:buNone/>
            </a:pPr>
            <a:endParaRPr lang="en-US" altLang="ko-KR" sz="1800">
              <a:solidFill>
                <a:schemeClr val="bg1"/>
              </a:solidFill>
            </a:endParaRPr>
          </a:p>
        </p:txBody>
      </p:sp>
      <p:cxnSp>
        <p:nvCxnSpPr>
          <p:cNvPr id="6" name="직선 연결선 5"/>
          <p:cNvCxnSpPr/>
          <p:nvPr/>
        </p:nvCxnSpPr>
        <p:spPr>
          <a:xfrm>
            <a:off x="192024" y="173736"/>
            <a:ext cx="0" cy="786384"/>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pic>
        <p:nvPicPr>
          <p:cNvPr id="5" name="그림 4">
            <a:extLst>
              <a:ext uri="{FF2B5EF4-FFF2-40B4-BE49-F238E27FC236}">
                <a16:creationId xmlns:a16="http://schemas.microsoft.com/office/drawing/2014/main" id="{764F4795-96DC-4440-B371-80472029B2A5}"/>
              </a:ext>
            </a:extLst>
          </p:cNvPr>
          <p:cNvPicPr>
            <a:picLocks noChangeAspect="1"/>
          </p:cNvPicPr>
          <p:nvPr/>
        </p:nvPicPr>
        <p:blipFill>
          <a:blip r:embed="rId3"/>
          <a:stretch>
            <a:fillRect/>
          </a:stretch>
        </p:blipFill>
        <p:spPr>
          <a:xfrm>
            <a:off x="5080000" y="1489835"/>
            <a:ext cx="3200400" cy="4483205"/>
          </a:xfrm>
          <a:prstGeom prst="rect">
            <a:avLst/>
          </a:prstGeom>
        </p:spPr>
      </p:pic>
      <p:pic>
        <p:nvPicPr>
          <p:cNvPr id="4" name="그림 3">
            <a:extLst>
              <a:ext uri="{FF2B5EF4-FFF2-40B4-BE49-F238E27FC236}">
                <a16:creationId xmlns:a16="http://schemas.microsoft.com/office/drawing/2014/main" id="{BF515067-CC75-394A-AB9C-8194D85ADDE4}"/>
              </a:ext>
            </a:extLst>
          </p:cNvPr>
          <p:cNvPicPr>
            <a:picLocks noChangeAspect="1"/>
          </p:cNvPicPr>
          <p:nvPr/>
        </p:nvPicPr>
        <p:blipFill>
          <a:blip r:embed="rId4"/>
          <a:stretch>
            <a:fillRect/>
          </a:stretch>
        </p:blipFill>
        <p:spPr>
          <a:xfrm>
            <a:off x="8540750" y="1489835"/>
            <a:ext cx="3397250" cy="4483820"/>
          </a:xfrm>
          <a:prstGeom prst="rect">
            <a:avLst/>
          </a:prstGeom>
        </p:spPr>
      </p:pic>
      <p:sp>
        <p:nvSpPr>
          <p:cNvPr id="8" name="TextBox 7">
            <a:extLst>
              <a:ext uri="{FF2B5EF4-FFF2-40B4-BE49-F238E27FC236}">
                <a16:creationId xmlns:a16="http://schemas.microsoft.com/office/drawing/2014/main" id="{76D8B50B-8ECD-0C49-B289-A2795957DF1A}"/>
              </a:ext>
            </a:extLst>
          </p:cNvPr>
          <p:cNvSpPr txBox="1"/>
          <p:nvPr/>
        </p:nvSpPr>
        <p:spPr>
          <a:xfrm>
            <a:off x="387824" y="4772711"/>
            <a:ext cx="4397614" cy="1200329"/>
          </a:xfrm>
          <a:prstGeom prst="rect">
            <a:avLst/>
          </a:prstGeom>
          <a:noFill/>
        </p:spPr>
        <p:txBody>
          <a:bodyPr wrap="none" rtlCol="0">
            <a:spAutoFit/>
          </a:bodyPr>
          <a:lstStyle/>
          <a:p>
            <a:r>
              <a:rPr kumimoji="1" lang="en-US" altLang="ko-KR" sz="2400" b="1">
                <a:solidFill>
                  <a:srgbClr val="F6C863"/>
                </a:solidFill>
              </a:rPr>
              <a:t>*Important</a:t>
            </a:r>
          </a:p>
          <a:p>
            <a:endParaRPr kumimoji="1" lang="en-US" altLang="ko-KR" sz="2400" b="1">
              <a:solidFill>
                <a:srgbClr val="F6C863"/>
              </a:solidFill>
            </a:endParaRPr>
          </a:p>
          <a:p>
            <a:r>
              <a:rPr kumimoji="1" lang="en-US" altLang="ko-KR" sz="2400" b="1">
                <a:solidFill>
                  <a:srgbClr val="F6C863"/>
                </a:solidFill>
              </a:rPr>
              <a:t>Map -&gt; center location Data</a:t>
            </a:r>
            <a:endParaRPr kumimoji="1" lang="ko-KR" altLang="en-US" sz="2400" b="1">
              <a:solidFill>
                <a:srgbClr val="F6C863"/>
              </a:solidFill>
            </a:endParaRPr>
          </a:p>
        </p:txBody>
      </p:sp>
    </p:spTree>
    <p:extLst>
      <p:ext uri="{BB962C8B-B14F-4D97-AF65-F5344CB8AC3E}">
        <p14:creationId xmlns:p14="http://schemas.microsoft.com/office/powerpoint/2010/main" val="13017722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오른쪽 화살표[R] 16">
            <a:extLst>
              <a:ext uri="{FF2B5EF4-FFF2-40B4-BE49-F238E27FC236}">
                <a16:creationId xmlns:a16="http://schemas.microsoft.com/office/drawing/2014/main" id="{81324362-18DA-794C-A97E-8F87921E0903}"/>
              </a:ext>
            </a:extLst>
          </p:cNvPr>
          <p:cNvSpPr/>
          <p:nvPr/>
        </p:nvSpPr>
        <p:spPr>
          <a:xfrm>
            <a:off x="190500" y="5866094"/>
            <a:ext cx="11811000" cy="729004"/>
          </a:xfrm>
          <a:prstGeom prst="rightArrow">
            <a:avLst>
              <a:gd name="adj1" fmla="val 50000"/>
              <a:gd name="adj2" fmla="val 110974"/>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2" name="제목 1">
            <a:extLst>
              <a:ext uri="{FF2B5EF4-FFF2-40B4-BE49-F238E27FC236}">
                <a16:creationId xmlns:a16="http://schemas.microsoft.com/office/drawing/2014/main" id="{2E8ABF08-EA53-4245-AADC-64D9BFE8D6CF}"/>
              </a:ext>
            </a:extLst>
          </p:cNvPr>
          <p:cNvSpPr>
            <a:spLocks noGrp="1"/>
          </p:cNvSpPr>
          <p:nvPr>
            <p:ph type="title"/>
          </p:nvPr>
        </p:nvSpPr>
        <p:spPr>
          <a:xfrm>
            <a:off x="387824" y="0"/>
            <a:ext cx="10515600" cy="1325563"/>
          </a:xfrm>
        </p:spPr>
        <p:txBody>
          <a:bodyPr/>
          <a:lstStyle/>
          <a:p>
            <a:r>
              <a:rPr lang="en-US" altLang="ko-KR" b="1">
                <a:solidFill>
                  <a:schemeClr val="bg1"/>
                </a:solidFill>
              </a:rPr>
              <a:t>Front-end development</a:t>
            </a:r>
            <a:endParaRPr lang="ko-KR" altLang="en-US" b="1">
              <a:solidFill>
                <a:schemeClr val="bg1"/>
              </a:solidFill>
            </a:endParaRPr>
          </a:p>
        </p:txBody>
      </p:sp>
      <p:sp>
        <p:nvSpPr>
          <p:cNvPr id="7" name="내용 개체 틀 6">
            <a:extLst>
              <a:ext uri="{FF2B5EF4-FFF2-40B4-BE49-F238E27FC236}">
                <a16:creationId xmlns:a16="http://schemas.microsoft.com/office/drawing/2014/main" id="{1C7A2BD0-52C5-40D4-A6B2-E576FC431A6F}"/>
              </a:ext>
            </a:extLst>
          </p:cNvPr>
          <p:cNvSpPr>
            <a:spLocks noGrp="1"/>
          </p:cNvSpPr>
          <p:nvPr>
            <p:ph idx="1"/>
          </p:nvPr>
        </p:nvSpPr>
        <p:spPr>
          <a:xfrm>
            <a:off x="387824" y="1325563"/>
            <a:ext cx="4222276" cy="1633537"/>
          </a:xfrm>
        </p:spPr>
        <p:txBody>
          <a:bodyPr>
            <a:normAutofit/>
          </a:bodyPr>
          <a:lstStyle/>
          <a:p>
            <a:pPr marL="0" indent="0">
              <a:buNone/>
            </a:pPr>
            <a:r>
              <a:rPr lang="en-US" altLang="ko-KR" b="1">
                <a:solidFill>
                  <a:srgbClr val="F6C863"/>
                </a:solidFill>
              </a:rPr>
              <a:t>Represents</a:t>
            </a:r>
          </a:p>
          <a:p>
            <a:pPr marL="0" indent="0">
              <a:buNone/>
            </a:pPr>
            <a:r>
              <a:rPr lang="en-US" altLang="ko-KR" sz="2200">
                <a:solidFill>
                  <a:schemeClr val="bg1"/>
                </a:solidFill>
              </a:rPr>
              <a:t>Make and show Nodes given from JSON Result Data (Posts, Taxi Station)</a:t>
            </a:r>
          </a:p>
        </p:txBody>
      </p:sp>
      <p:cxnSp>
        <p:nvCxnSpPr>
          <p:cNvPr id="6" name="직선 연결선 5"/>
          <p:cNvCxnSpPr/>
          <p:nvPr/>
        </p:nvCxnSpPr>
        <p:spPr>
          <a:xfrm>
            <a:off x="192024" y="173736"/>
            <a:ext cx="0" cy="786384"/>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pic>
        <p:nvPicPr>
          <p:cNvPr id="8" name="그림 7">
            <a:extLst>
              <a:ext uri="{FF2B5EF4-FFF2-40B4-BE49-F238E27FC236}">
                <a16:creationId xmlns:a16="http://schemas.microsoft.com/office/drawing/2014/main" id="{9DC93CC5-56B7-6F49-9364-53C86A3BBD77}"/>
              </a:ext>
            </a:extLst>
          </p:cNvPr>
          <p:cNvPicPr>
            <a:picLocks noChangeAspect="1"/>
          </p:cNvPicPr>
          <p:nvPr/>
        </p:nvPicPr>
        <p:blipFill>
          <a:blip r:embed="rId3"/>
          <a:stretch>
            <a:fillRect/>
          </a:stretch>
        </p:blipFill>
        <p:spPr>
          <a:xfrm>
            <a:off x="3323331" y="4284664"/>
            <a:ext cx="2210638" cy="1945932"/>
          </a:xfrm>
          <a:prstGeom prst="rect">
            <a:avLst/>
          </a:prstGeom>
        </p:spPr>
      </p:pic>
      <p:pic>
        <p:nvPicPr>
          <p:cNvPr id="10" name="그림 9">
            <a:extLst>
              <a:ext uri="{FF2B5EF4-FFF2-40B4-BE49-F238E27FC236}">
                <a16:creationId xmlns:a16="http://schemas.microsoft.com/office/drawing/2014/main" id="{C1AC4437-309C-8743-B4A6-AC46407A3CC9}"/>
              </a:ext>
            </a:extLst>
          </p:cNvPr>
          <p:cNvPicPr>
            <a:picLocks noChangeAspect="1"/>
          </p:cNvPicPr>
          <p:nvPr/>
        </p:nvPicPr>
        <p:blipFill>
          <a:blip r:embed="rId4"/>
          <a:stretch>
            <a:fillRect/>
          </a:stretch>
        </p:blipFill>
        <p:spPr>
          <a:xfrm>
            <a:off x="550663" y="4284662"/>
            <a:ext cx="2210638" cy="1945934"/>
          </a:xfrm>
          <a:prstGeom prst="rect">
            <a:avLst/>
          </a:prstGeom>
        </p:spPr>
      </p:pic>
      <p:pic>
        <p:nvPicPr>
          <p:cNvPr id="11" name="그림 10">
            <a:extLst>
              <a:ext uri="{FF2B5EF4-FFF2-40B4-BE49-F238E27FC236}">
                <a16:creationId xmlns:a16="http://schemas.microsoft.com/office/drawing/2014/main" id="{96D481DB-69B2-F347-92A2-A8C579DA8CA1}"/>
              </a:ext>
            </a:extLst>
          </p:cNvPr>
          <p:cNvPicPr>
            <a:picLocks noChangeAspect="1"/>
          </p:cNvPicPr>
          <p:nvPr/>
        </p:nvPicPr>
        <p:blipFill>
          <a:blip r:embed="rId5"/>
          <a:stretch>
            <a:fillRect/>
          </a:stretch>
        </p:blipFill>
        <p:spPr>
          <a:xfrm>
            <a:off x="6096000" y="4284663"/>
            <a:ext cx="2557513" cy="1945934"/>
          </a:xfrm>
          <a:prstGeom prst="rect">
            <a:avLst/>
          </a:prstGeom>
        </p:spPr>
      </p:pic>
      <p:pic>
        <p:nvPicPr>
          <p:cNvPr id="13" name="그림 12">
            <a:extLst>
              <a:ext uri="{FF2B5EF4-FFF2-40B4-BE49-F238E27FC236}">
                <a16:creationId xmlns:a16="http://schemas.microsoft.com/office/drawing/2014/main" id="{F695C63B-7ECB-DA41-8CC8-E3208C765802}"/>
              </a:ext>
            </a:extLst>
          </p:cNvPr>
          <p:cNvPicPr>
            <a:picLocks noChangeAspect="1"/>
          </p:cNvPicPr>
          <p:nvPr/>
        </p:nvPicPr>
        <p:blipFill>
          <a:blip r:embed="rId6"/>
          <a:stretch>
            <a:fillRect/>
          </a:stretch>
        </p:blipFill>
        <p:spPr>
          <a:xfrm>
            <a:off x="9215544" y="4284662"/>
            <a:ext cx="2505550" cy="1945935"/>
          </a:xfrm>
          <a:prstGeom prst="rect">
            <a:avLst/>
          </a:prstGeom>
        </p:spPr>
      </p:pic>
      <p:sp>
        <p:nvSpPr>
          <p:cNvPr id="14" name="TextBox 13">
            <a:extLst>
              <a:ext uri="{FF2B5EF4-FFF2-40B4-BE49-F238E27FC236}">
                <a16:creationId xmlns:a16="http://schemas.microsoft.com/office/drawing/2014/main" id="{812BFF4E-D532-4845-9C7D-4E69050C0A01}"/>
              </a:ext>
            </a:extLst>
          </p:cNvPr>
          <p:cNvSpPr txBox="1"/>
          <p:nvPr/>
        </p:nvSpPr>
        <p:spPr>
          <a:xfrm>
            <a:off x="207508" y="3437215"/>
            <a:ext cx="2896947" cy="369332"/>
          </a:xfrm>
          <a:prstGeom prst="rect">
            <a:avLst/>
          </a:prstGeom>
          <a:noFill/>
        </p:spPr>
        <p:txBody>
          <a:bodyPr wrap="none" rtlCol="0">
            <a:spAutoFit/>
          </a:bodyPr>
          <a:lstStyle/>
          <a:p>
            <a:pPr algn="ctr"/>
            <a:r>
              <a:rPr kumimoji="1" lang="en-US" altLang="ko-KR">
                <a:solidFill>
                  <a:schemeClr val="bg1"/>
                </a:solidFill>
              </a:rPr>
              <a:t>Get JSON data using Ajax</a:t>
            </a:r>
            <a:endParaRPr kumimoji="1" lang="ko-KR" altLang="en-US">
              <a:solidFill>
                <a:schemeClr val="bg1"/>
              </a:solidFill>
            </a:endParaRPr>
          </a:p>
        </p:txBody>
      </p:sp>
      <p:sp>
        <p:nvSpPr>
          <p:cNvPr id="15" name="TextBox 14">
            <a:extLst>
              <a:ext uri="{FF2B5EF4-FFF2-40B4-BE49-F238E27FC236}">
                <a16:creationId xmlns:a16="http://schemas.microsoft.com/office/drawing/2014/main" id="{E5FCDBB3-5624-0745-9A2B-E98A0B3C2106}"/>
              </a:ext>
            </a:extLst>
          </p:cNvPr>
          <p:cNvSpPr txBox="1"/>
          <p:nvPr/>
        </p:nvSpPr>
        <p:spPr>
          <a:xfrm>
            <a:off x="6425040" y="3437215"/>
            <a:ext cx="1899431" cy="369332"/>
          </a:xfrm>
          <a:prstGeom prst="rect">
            <a:avLst/>
          </a:prstGeom>
          <a:noFill/>
        </p:spPr>
        <p:txBody>
          <a:bodyPr wrap="none" rtlCol="0">
            <a:spAutoFit/>
          </a:bodyPr>
          <a:lstStyle/>
          <a:p>
            <a:pPr algn="ctr"/>
            <a:r>
              <a:rPr kumimoji="1" lang="en-US" altLang="ko-KR">
                <a:solidFill>
                  <a:schemeClr val="bg1"/>
                </a:solidFill>
              </a:rPr>
              <a:t>Make it to Array</a:t>
            </a:r>
            <a:endParaRPr kumimoji="1" lang="ko-KR" altLang="en-US">
              <a:solidFill>
                <a:schemeClr val="bg1"/>
              </a:solidFill>
            </a:endParaRPr>
          </a:p>
        </p:txBody>
      </p:sp>
      <p:sp>
        <p:nvSpPr>
          <p:cNvPr id="16" name="TextBox 15">
            <a:extLst>
              <a:ext uri="{FF2B5EF4-FFF2-40B4-BE49-F238E27FC236}">
                <a16:creationId xmlns:a16="http://schemas.microsoft.com/office/drawing/2014/main" id="{4AA07710-1571-8F4A-A1A8-180E8F2F42EA}"/>
              </a:ext>
            </a:extLst>
          </p:cNvPr>
          <p:cNvSpPr txBox="1"/>
          <p:nvPr/>
        </p:nvSpPr>
        <p:spPr>
          <a:xfrm>
            <a:off x="8942306" y="3437215"/>
            <a:ext cx="3052053" cy="523220"/>
          </a:xfrm>
          <a:prstGeom prst="rect">
            <a:avLst/>
          </a:prstGeom>
          <a:noFill/>
        </p:spPr>
        <p:txBody>
          <a:bodyPr wrap="none" rtlCol="0">
            <a:spAutoFit/>
          </a:bodyPr>
          <a:lstStyle/>
          <a:p>
            <a:pPr algn="ctr"/>
            <a:r>
              <a:rPr kumimoji="1" lang="en-US" altLang="ko-KR" sz="1400" dirty="0">
                <a:solidFill>
                  <a:schemeClr val="bg1"/>
                </a:solidFill>
              </a:rPr>
              <a:t>Make as many nodes as server has</a:t>
            </a:r>
          </a:p>
          <a:p>
            <a:pPr algn="ctr"/>
            <a:r>
              <a:rPr kumimoji="1" lang="en-US" altLang="ko-KR" sz="1400" dirty="0">
                <a:solidFill>
                  <a:schemeClr val="bg1"/>
                </a:solidFill>
              </a:rPr>
              <a:t>Given to Display on map</a:t>
            </a:r>
            <a:endParaRPr kumimoji="1" lang="ko-KR" altLang="en-US" sz="1400" dirty="0">
              <a:solidFill>
                <a:schemeClr val="bg1"/>
              </a:solidFill>
            </a:endParaRPr>
          </a:p>
        </p:txBody>
      </p:sp>
      <p:sp>
        <p:nvSpPr>
          <p:cNvPr id="18" name="TextBox 17">
            <a:extLst>
              <a:ext uri="{FF2B5EF4-FFF2-40B4-BE49-F238E27FC236}">
                <a16:creationId xmlns:a16="http://schemas.microsoft.com/office/drawing/2014/main" id="{F230EEC7-4197-2C40-9C11-C05D8F19440B}"/>
              </a:ext>
            </a:extLst>
          </p:cNvPr>
          <p:cNvSpPr txBox="1"/>
          <p:nvPr/>
        </p:nvSpPr>
        <p:spPr>
          <a:xfrm>
            <a:off x="3660651" y="3429000"/>
            <a:ext cx="1535998" cy="369332"/>
          </a:xfrm>
          <a:prstGeom prst="rect">
            <a:avLst/>
          </a:prstGeom>
          <a:noFill/>
        </p:spPr>
        <p:txBody>
          <a:bodyPr wrap="none" rtlCol="0">
            <a:spAutoFit/>
          </a:bodyPr>
          <a:lstStyle/>
          <a:p>
            <a:pPr algn="ctr"/>
            <a:r>
              <a:rPr kumimoji="1" lang="en-US" altLang="ko-KR">
                <a:solidFill>
                  <a:schemeClr val="bg1"/>
                </a:solidFill>
              </a:rPr>
              <a:t>Get the Data</a:t>
            </a:r>
            <a:endParaRPr kumimoji="1" lang="ko-KR" altLang="en-US">
              <a:solidFill>
                <a:schemeClr val="bg1"/>
              </a:solidFill>
            </a:endParaRPr>
          </a:p>
        </p:txBody>
      </p:sp>
    </p:spTree>
    <p:extLst>
      <p:ext uri="{BB962C8B-B14F-4D97-AF65-F5344CB8AC3E}">
        <p14:creationId xmlns:p14="http://schemas.microsoft.com/office/powerpoint/2010/main" val="35457345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E8ABF08-EA53-4245-AADC-64D9BFE8D6CF}"/>
              </a:ext>
            </a:extLst>
          </p:cNvPr>
          <p:cNvSpPr>
            <a:spLocks noGrp="1"/>
          </p:cNvSpPr>
          <p:nvPr>
            <p:ph type="title"/>
          </p:nvPr>
        </p:nvSpPr>
        <p:spPr>
          <a:xfrm>
            <a:off x="387824" y="0"/>
            <a:ext cx="10515600" cy="1325563"/>
          </a:xfrm>
        </p:spPr>
        <p:txBody>
          <a:bodyPr/>
          <a:lstStyle/>
          <a:p>
            <a:r>
              <a:rPr lang="en-US" altLang="ko-KR" b="1">
                <a:solidFill>
                  <a:schemeClr val="bg1"/>
                </a:solidFill>
              </a:rPr>
              <a:t>Front-end development</a:t>
            </a:r>
            <a:endParaRPr lang="ko-KR" altLang="en-US" b="1">
              <a:solidFill>
                <a:schemeClr val="bg1"/>
              </a:solidFill>
            </a:endParaRPr>
          </a:p>
        </p:txBody>
      </p:sp>
      <p:sp>
        <p:nvSpPr>
          <p:cNvPr id="7" name="내용 개체 틀 6">
            <a:extLst>
              <a:ext uri="{FF2B5EF4-FFF2-40B4-BE49-F238E27FC236}">
                <a16:creationId xmlns:a16="http://schemas.microsoft.com/office/drawing/2014/main" id="{1C7A2BD0-52C5-40D4-A6B2-E576FC431A6F}"/>
              </a:ext>
            </a:extLst>
          </p:cNvPr>
          <p:cNvSpPr>
            <a:spLocks noGrp="1"/>
          </p:cNvSpPr>
          <p:nvPr>
            <p:ph idx="1"/>
          </p:nvPr>
        </p:nvSpPr>
        <p:spPr>
          <a:xfrm>
            <a:off x="387824" y="1325563"/>
            <a:ext cx="4222276" cy="478115"/>
          </a:xfrm>
        </p:spPr>
        <p:txBody>
          <a:bodyPr>
            <a:normAutofit/>
          </a:bodyPr>
          <a:lstStyle/>
          <a:p>
            <a:pPr marL="0" indent="0">
              <a:buNone/>
            </a:pPr>
            <a:r>
              <a:rPr lang="en-US" altLang="ko-KR" b="1">
                <a:solidFill>
                  <a:srgbClr val="F6C863"/>
                </a:solidFill>
              </a:rPr>
              <a:t>Represents</a:t>
            </a:r>
          </a:p>
        </p:txBody>
      </p:sp>
      <p:cxnSp>
        <p:nvCxnSpPr>
          <p:cNvPr id="6" name="직선 연결선 5"/>
          <p:cNvCxnSpPr/>
          <p:nvPr/>
        </p:nvCxnSpPr>
        <p:spPr>
          <a:xfrm>
            <a:off x="192024" y="173736"/>
            <a:ext cx="0" cy="786384"/>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812BFF4E-D532-4845-9C7D-4E69050C0A01}"/>
              </a:ext>
            </a:extLst>
          </p:cNvPr>
          <p:cNvSpPr txBox="1"/>
          <p:nvPr/>
        </p:nvSpPr>
        <p:spPr>
          <a:xfrm>
            <a:off x="2124726" y="1803678"/>
            <a:ext cx="1552348" cy="369332"/>
          </a:xfrm>
          <a:prstGeom prst="rect">
            <a:avLst/>
          </a:prstGeom>
          <a:noFill/>
        </p:spPr>
        <p:txBody>
          <a:bodyPr wrap="none" rtlCol="0">
            <a:spAutoFit/>
          </a:bodyPr>
          <a:lstStyle/>
          <a:p>
            <a:pPr algn="ctr"/>
            <a:r>
              <a:rPr kumimoji="1" lang="en-US" altLang="ko-KR" b="1">
                <a:solidFill>
                  <a:schemeClr val="bg1"/>
                </a:solidFill>
              </a:rPr>
              <a:t>Posts Nodes</a:t>
            </a:r>
            <a:endParaRPr kumimoji="1" lang="ko-KR" altLang="en-US" b="1">
              <a:solidFill>
                <a:schemeClr val="bg1"/>
              </a:solidFill>
            </a:endParaRPr>
          </a:p>
        </p:txBody>
      </p:sp>
      <p:sp>
        <p:nvSpPr>
          <p:cNvPr id="18" name="TextBox 17">
            <a:extLst>
              <a:ext uri="{FF2B5EF4-FFF2-40B4-BE49-F238E27FC236}">
                <a16:creationId xmlns:a16="http://schemas.microsoft.com/office/drawing/2014/main" id="{F230EEC7-4197-2C40-9C11-C05D8F19440B}"/>
              </a:ext>
            </a:extLst>
          </p:cNvPr>
          <p:cNvSpPr txBox="1"/>
          <p:nvPr/>
        </p:nvSpPr>
        <p:spPr>
          <a:xfrm>
            <a:off x="6793196" y="1803678"/>
            <a:ext cx="1398845" cy="369332"/>
          </a:xfrm>
          <a:prstGeom prst="rect">
            <a:avLst/>
          </a:prstGeom>
          <a:noFill/>
        </p:spPr>
        <p:txBody>
          <a:bodyPr wrap="none" rtlCol="0">
            <a:spAutoFit/>
          </a:bodyPr>
          <a:lstStyle/>
          <a:p>
            <a:pPr algn="ctr"/>
            <a:r>
              <a:rPr kumimoji="1" lang="en-US" altLang="ko-KR" b="1">
                <a:solidFill>
                  <a:schemeClr val="bg1"/>
                </a:solidFill>
              </a:rPr>
              <a:t>Taxi Nodes</a:t>
            </a:r>
            <a:endParaRPr kumimoji="1" lang="ko-KR" altLang="en-US" b="1">
              <a:solidFill>
                <a:schemeClr val="bg1"/>
              </a:solidFill>
            </a:endParaRPr>
          </a:p>
        </p:txBody>
      </p:sp>
      <p:sp>
        <p:nvSpPr>
          <p:cNvPr id="3" name="직사각형 2">
            <a:extLst>
              <a:ext uri="{FF2B5EF4-FFF2-40B4-BE49-F238E27FC236}">
                <a16:creationId xmlns:a16="http://schemas.microsoft.com/office/drawing/2014/main" id="{0940B8FB-B1E6-E540-B53C-BC50847963B8}"/>
              </a:ext>
            </a:extLst>
          </p:cNvPr>
          <p:cNvSpPr/>
          <p:nvPr/>
        </p:nvSpPr>
        <p:spPr>
          <a:xfrm>
            <a:off x="2124726" y="5260409"/>
            <a:ext cx="4347409" cy="1169551"/>
          </a:xfrm>
          <a:prstGeom prst="rect">
            <a:avLst/>
          </a:prstGeom>
        </p:spPr>
        <p:txBody>
          <a:bodyPr wrap="none">
            <a:spAutoFit/>
          </a:bodyPr>
          <a:lstStyle/>
          <a:p>
            <a:pPr marL="342900" indent="-342900">
              <a:buFont typeface="+mj-lt"/>
              <a:buAutoNum type="arabicPeriod"/>
            </a:pPr>
            <a:r>
              <a:rPr lang="ko-KR" altLang="en-US" sz="1400" err="1">
                <a:solidFill>
                  <a:schemeClr val="bg1"/>
                </a:solidFill>
              </a:rPr>
              <a:t>Call</a:t>
            </a:r>
            <a:r>
              <a:rPr lang="ko-KR" altLang="en-US" sz="1400">
                <a:solidFill>
                  <a:schemeClr val="bg1"/>
                </a:solidFill>
              </a:rPr>
              <a:t> </a:t>
            </a:r>
            <a:r>
              <a:rPr lang="ko-KR" altLang="en-US" sz="1400" err="1">
                <a:solidFill>
                  <a:schemeClr val="bg1"/>
                </a:solidFill>
              </a:rPr>
              <a:t>by</a:t>
            </a:r>
            <a:r>
              <a:rPr lang="ko-KR" altLang="en-US" sz="1400">
                <a:solidFill>
                  <a:schemeClr val="bg1"/>
                </a:solidFill>
              </a:rPr>
              <a:t> </a:t>
            </a:r>
            <a:r>
              <a:rPr lang="ko-KR" altLang="en-US" sz="1400" err="1">
                <a:solidFill>
                  <a:schemeClr val="bg1"/>
                </a:solidFill>
              </a:rPr>
              <a:t>specifying</a:t>
            </a:r>
            <a:r>
              <a:rPr lang="ko-KR" altLang="en-US" sz="1400">
                <a:solidFill>
                  <a:schemeClr val="bg1"/>
                </a:solidFill>
              </a:rPr>
              <a:t> </a:t>
            </a:r>
            <a:r>
              <a:rPr lang="en-US" altLang="ko-KR" sz="1400">
                <a:solidFill>
                  <a:schemeClr val="bg1"/>
                </a:solidFill>
              </a:rPr>
              <a:t>Area</a:t>
            </a:r>
          </a:p>
          <a:p>
            <a:pPr marL="342900" indent="-342900">
              <a:buFont typeface="+mj-lt"/>
              <a:buAutoNum type="arabicPeriod"/>
            </a:pPr>
            <a:r>
              <a:rPr lang="en-US" altLang="ko-KR" sz="1400">
                <a:solidFill>
                  <a:schemeClr val="bg1"/>
                </a:solidFill>
              </a:rPr>
              <a:t>Give Lat, </a:t>
            </a:r>
            <a:r>
              <a:rPr lang="en-US" altLang="ko-KR" sz="1400" err="1">
                <a:solidFill>
                  <a:schemeClr val="bg1"/>
                </a:solidFill>
              </a:rPr>
              <a:t>Lng</a:t>
            </a:r>
            <a:r>
              <a:rPr lang="en-US" altLang="ko-KR" sz="1400">
                <a:solidFill>
                  <a:schemeClr val="bg1"/>
                </a:solidFill>
              </a:rPr>
              <a:t> to Server</a:t>
            </a:r>
          </a:p>
          <a:p>
            <a:pPr marL="342900" indent="-342900">
              <a:buFont typeface="+mj-lt"/>
              <a:buAutoNum type="arabicPeriod"/>
            </a:pPr>
            <a:r>
              <a:rPr lang="en-US" altLang="ko-KR" sz="1400">
                <a:solidFill>
                  <a:schemeClr val="bg1"/>
                </a:solidFill>
              </a:rPr>
              <a:t>Server gives data includes in surrounding data</a:t>
            </a:r>
          </a:p>
          <a:p>
            <a:pPr marL="342900" indent="-342900">
              <a:buFont typeface="+mj-lt"/>
              <a:buAutoNum type="arabicPeriod"/>
            </a:pPr>
            <a:r>
              <a:rPr lang="en-US" altLang="ko-KR" sz="1400">
                <a:solidFill>
                  <a:schemeClr val="bg1"/>
                </a:solidFill>
              </a:rPr>
              <a:t>So when Reference Coordinates changed,</a:t>
            </a:r>
          </a:p>
          <a:p>
            <a:pPr marL="342900" indent="-342900">
              <a:buFont typeface="+mj-lt"/>
              <a:buAutoNum type="arabicPeriod"/>
            </a:pPr>
            <a:r>
              <a:rPr lang="en-US" altLang="ko-KR" sz="1400">
                <a:solidFill>
                  <a:schemeClr val="bg1"/>
                </a:solidFill>
              </a:rPr>
              <a:t>send request to server again.</a:t>
            </a:r>
            <a:endParaRPr lang="ko-KR" altLang="en-US" sz="1400">
              <a:solidFill>
                <a:schemeClr val="bg1"/>
              </a:solidFill>
            </a:endParaRPr>
          </a:p>
        </p:txBody>
      </p:sp>
      <p:sp>
        <p:nvSpPr>
          <p:cNvPr id="19" name="직사각형 18">
            <a:extLst>
              <a:ext uri="{FF2B5EF4-FFF2-40B4-BE49-F238E27FC236}">
                <a16:creationId xmlns:a16="http://schemas.microsoft.com/office/drawing/2014/main" id="{720BE6F3-E4C0-AF47-9FDC-465D03E9EF49}"/>
              </a:ext>
            </a:extLst>
          </p:cNvPr>
          <p:cNvSpPr/>
          <p:nvPr/>
        </p:nvSpPr>
        <p:spPr>
          <a:xfrm>
            <a:off x="6793196" y="5257681"/>
            <a:ext cx="4110228" cy="523220"/>
          </a:xfrm>
          <a:prstGeom prst="rect">
            <a:avLst/>
          </a:prstGeom>
        </p:spPr>
        <p:txBody>
          <a:bodyPr wrap="none">
            <a:spAutoFit/>
          </a:bodyPr>
          <a:lstStyle/>
          <a:p>
            <a:pPr marL="342900" indent="-342900">
              <a:buFont typeface="+mj-lt"/>
              <a:buAutoNum type="arabicPeriod"/>
            </a:pPr>
            <a:r>
              <a:rPr lang="en-US" altLang="ko-KR" sz="1400">
                <a:solidFill>
                  <a:schemeClr val="bg1"/>
                </a:solidFill>
              </a:rPr>
              <a:t>Since It have 260 data, Request whole data.</a:t>
            </a:r>
          </a:p>
          <a:p>
            <a:pPr marL="342900" indent="-342900">
              <a:buFont typeface="+mj-lt"/>
              <a:buAutoNum type="arabicPeriod"/>
            </a:pPr>
            <a:r>
              <a:rPr lang="en-US" altLang="ko-KR" sz="1400">
                <a:solidFill>
                  <a:schemeClr val="bg1"/>
                </a:solidFill>
              </a:rPr>
              <a:t>And make whole Nodes to represent.</a:t>
            </a:r>
            <a:endParaRPr lang="ko-KR" altLang="en-US" sz="1400">
              <a:solidFill>
                <a:schemeClr val="bg1"/>
              </a:solidFill>
            </a:endParaRPr>
          </a:p>
        </p:txBody>
      </p:sp>
      <p:pic>
        <p:nvPicPr>
          <p:cNvPr id="4" name="그림 3">
            <a:extLst>
              <a:ext uri="{FF2B5EF4-FFF2-40B4-BE49-F238E27FC236}">
                <a16:creationId xmlns:a16="http://schemas.microsoft.com/office/drawing/2014/main" id="{AEBAD336-8F64-C14B-B6B3-216C0B5A21C9}"/>
              </a:ext>
            </a:extLst>
          </p:cNvPr>
          <p:cNvPicPr>
            <a:picLocks noChangeAspect="1"/>
          </p:cNvPicPr>
          <p:nvPr/>
        </p:nvPicPr>
        <p:blipFill>
          <a:blip r:embed="rId3"/>
          <a:stretch>
            <a:fillRect/>
          </a:stretch>
        </p:blipFill>
        <p:spPr>
          <a:xfrm>
            <a:off x="2124726" y="2450822"/>
            <a:ext cx="2307885" cy="2534671"/>
          </a:xfrm>
          <a:prstGeom prst="rect">
            <a:avLst/>
          </a:prstGeom>
        </p:spPr>
      </p:pic>
      <p:pic>
        <p:nvPicPr>
          <p:cNvPr id="5" name="그림 4">
            <a:extLst>
              <a:ext uri="{FF2B5EF4-FFF2-40B4-BE49-F238E27FC236}">
                <a16:creationId xmlns:a16="http://schemas.microsoft.com/office/drawing/2014/main" id="{2C706E5F-AE00-A340-AB77-EEDB3F2BCB86}"/>
              </a:ext>
            </a:extLst>
          </p:cNvPr>
          <p:cNvPicPr>
            <a:picLocks noChangeAspect="1"/>
          </p:cNvPicPr>
          <p:nvPr/>
        </p:nvPicPr>
        <p:blipFill>
          <a:blip r:embed="rId4"/>
          <a:stretch>
            <a:fillRect/>
          </a:stretch>
        </p:blipFill>
        <p:spPr>
          <a:xfrm>
            <a:off x="6793196" y="2296616"/>
            <a:ext cx="3356344" cy="2501900"/>
          </a:xfrm>
          <a:prstGeom prst="rect">
            <a:avLst/>
          </a:prstGeom>
        </p:spPr>
      </p:pic>
    </p:spTree>
    <p:extLst>
      <p:ext uri="{BB962C8B-B14F-4D97-AF65-F5344CB8AC3E}">
        <p14:creationId xmlns:p14="http://schemas.microsoft.com/office/powerpoint/2010/main" val="11272616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E8ABF08-EA53-4245-AADC-64D9BFE8D6CF}"/>
              </a:ext>
            </a:extLst>
          </p:cNvPr>
          <p:cNvSpPr>
            <a:spLocks noGrp="1"/>
          </p:cNvSpPr>
          <p:nvPr>
            <p:ph type="title"/>
          </p:nvPr>
        </p:nvSpPr>
        <p:spPr>
          <a:xfrm>
            <a:off x="387824" y="0"/>
            <a:ext cx="10515600" cy="1325563"/>
          </a:xfrm>
        </p:spPr>
        <p:txBody>
          <a:bodyPr/>
          <a:lstStyle/>
          <a:p>
            <a:r>
              <a:rPr lang="en-US" altLang="ko-KR" b="1">
                <a:solidFill>
                  <a:schemeClr val="bg1"/>
                </a:solidFill>
              </a:rPr>
              <a:t>Front-end development</a:t>
            </a:r>
            <a:endParaRPr lang="ko-KR" altLang="en-US" b="1">
              <a:solidFill>
                <a:schemeClr val="bg1"/>
              </a:solidFill>
            </a:endParaRPr>
          </a:p>
        </p:txBody>
      </p:sp>
      <p:sp>
        <p:nvSpPr>
          <p:cNvPr id="7" name="내용 개체 틀 6">
            <a:extLst>
              <a:ext uri="{FF2B5EF4-FFF2-40B4-BE49-F238E27FC236}">
                <a16:creationId xmlns:a16="http://schemas.microsoft.com/office/drawing/2014/main" id="{1C7A2BD0-52C5-40D4-A6B2-E576FC431A6F}"/>
              </a:ext>
            </a:extLst>
          </p:cNvPr>
          <p:cNvSpPr>
            <a:spLocks noGrp="1"/>
          </p:cNvSpPr>
          <p:nvPr>
            <p:ph idx="1"/>
          </p:nvPr>
        </p:nvSpPr>
        <p:spPr>
          <a:xfrm>
            <a:off x="387824" y="1325563"/>
            <a:ext cx="4222276" cy="1633537"/>
          </a:xfrm>
        </p:spPr>
        <p:txBody>
          <a:bodyPr>
            <a:normAutofit/>
          </a:bodyPr>
          <a:lstStyle/>
          <a:p>
            <a:pPr marL="0" indent="0">
              <a:buNone/>
            </a:pPr>
            <a:r>
              <a:rPr lang="en-US" altLang="ko-KR" b="1">
                <a:solidFill>
                  <a:srgbClr val="F6C863"/>
                </a:solidFill>
              </a:rPr>
              <a:t>Represents</a:t>
            </a:r>
          </a:p>
          <a:p>
            <a:pPr marL="0" indent="0">
              <a:buNone/>
            </a:pPr>
            <a:r>
              <a:rPr lang="en-US" altLang="ko-KR" sz="1600">
                <a:solidFill>
                  <a:schemeClr val="bg1"/>
                </a:solidFill>
              </a:rPr>
              <a:t>Show current GPS Location</a:t>
            </a:r>
          </a:p>
          <a:p>
            <a:pPr marL="0" indent="0">
              <a:buNone/>
            </a:pPr>
            <a:r>
              <a:rPr lang="en-US" altLang="ko-KR" sz="1600">
                <a:solidFill>
                  <a:schemeClr val="bg1"/>
                </a:solidFill>
              </a:rPr>
              <a:t>Map Movement to current GPS Location</a:t>
            </a:r>
          </a:p>
        </p:txBody>
      </p:sp>
      <p:cxnSp>
        <p:nvCxnSpPr>
          <p:cNvPr id="6" name="직선 연결선 5"/>
          <p:cNvCxnSpPr/>
          <p:nvPr/>
        </p:nvCxnSpPr>
        <p:spPr>
          <a:xfrm>
            <a:off x="192024" y="173736"/>
            <a:ext cx="0" cy="786384"/>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pic>
        <p:nvPicPr>
          <p:cNvPr id="3" name="그림 2">
            <a:extLst>
              <a:ext uri="{FF2B5EF4-FFF2-40B4-BE49-F238E27FC236}">
                <a16:creationId xmlns:a16="http://schemas.microsoft.com/office/drawing/2014/main" id="{18FB21EC-64C0-BA41-A4E1-D065A6715CCA}"/>
              </a:ext>
            </a:extLst>
          </p:cNvPr>
          <p:cNvPicPr>
            <a:picLocks noChangeAspect="1"/>
          </p:cNvPicPr>
          <p:nvPr/>
        </p:nvPicPr>
        <p:blipFill>
          <a:blip r:embed="rId3"/>
          <a:stretch>
            <a:fillRect/>
          </a:stretch>
        </p:blipFill>
        <p:spPr>
          <a:xfrm>
            <a:off x="2140424" y="3321050"/>
            <a:ext cx="1580676" cy="1339184"/>
          </a:xfrm>
          <a:prstGeom prst="rect">
            <a:avLst/>
          </a:prstGeom>
        </p:spPr>
      </p:pic>
      <p:pic>
        <p:nvPicPr>
          <p:cNvPr id="5" name="그림 4">
            <a:extLst>
              <a:ext uri="{FF2B5EF4-FFF2-40B4-BE49-F238E27FC236}">
                <a16:creationId xmlns:a16="http://schemas.microsoft.com/office/drawing/2014/main" id="{BE5EFDE5-3868-714A-A951-B84B05E58251}"/>
              </a:ext>
            </a:extLst>
          </p:cNvPr>
          <p:cNvPicPr>
            <a:picLocks noChangeAspect="1"/>
          </p:cNvPicPr>
          <p:nvPr/>
        </p:nvPicPr>
        <p:blipFill>
          <a:blip r:embed="rId4"/>
          <a:stretch>
            <a:fillRect/>
          </a:stretch>
        </p:blipFill>
        <p:spPr>
          <a:xfrm>
            <a:off x="5984874" y="1897063"/>
            <a:ext cx="3768725" cy="3833890"/>
          </a:xfrm>
          <a:prstGeom prst="rect">
            <a:avLst/>
          </a:prstGeom>
        </p:spPr>
      </p:pic>
      <p:cxnSp>
        <p:nvCxnSpPr>
          <p:cNvPr id="12" name="직선 화살표 연결선 11">
            <a:extLst>
              <a:ext uri="{FF2B5EF4-FFF2-40B4-BE49-F238E27FC236}">
                <a16:creationId xmlns:a16="http://schemas.microsoft.com/office/drawing/2014/main" id="{542C54F1-ADF6-1A42-9550-E1C26582958D}"/>
              </a:ext>
            </a:extLst>
          </p:cNvPr>
          <p:cNvCxnSpPr>
            <a:stCxn id="3" idx="3"/>
            <a:endCxn id="5" idx="1"/>
          </p:cNvCxnSpPr>
          <p:nvPr/>
        </p:nvCxnSpPr>
        <p:spPr>
          <a:xfrm flipV="1">
            <a:off x="3721100" y="3814008"/>
            <a:ext cx="2263774" cy="176634"/>
          </a:xfrm>
          <a:prstGeom prst="straightConnector1">
            <a:avLst/>
          </a:prstGeom>
          <a:ln w="76200">
            <a:solidFill>
              <a:srgbClr val="F6C863"/>
            </a:solidFill>
            <a:tailEnd type="triangle"/>
          </a:ln>
        </p:spPr>
        <p:style>
          <a:lnRef idx="1">
            <a:schemeClr val="accent1"/>
          </a:lnRef>
          <a:fillRef idx="0">
            <a:schemeClr val="accent1"/>
          </a:fillRef>
          <a:effectRef idx="0">
            <a:schemeClr val="accent1"/>
          </a:effectRef>
          <a:fontRef idx="minor">
            <a:schemeClr val="tx1"/>
          </a:fontRef>
        </p:style>
      </p:cxnSp>
      <p:pic>
        <p:nvPicPr>
          <p:cNvPr id="19" name="그림 18">
            <a:extLst>
              <a:ext uri="{FF2B5EF4-FFF2-40B4-BE49-F238E27FC236}">
                <a16:creationId xmlns:a16="http://schemas.microsoft.com/office/drawing/2014/main" id="{28C56DB7-7349-F84B-8B1E-EF38C3A0DCD0}"/>
              </a:ext>
            </a:extLst>
          </p:cNvPr>
          <p:cNvPicPr>
            <a:picLocks noChangeAspect="1"/>
          </p:cNvPicPr>
          <p:nvPr/>
        </p:nvPicPr>
        <p:blipFill>
          <a:blip r:embed="rId5"/>
          <a:stretch>
            <a:fillRect/>
          </a:stretch>
        </p:blipFill>
        <p:spPr>
          <a:xfrm>
            <a:off x="192024" y="5014001"/>
            <a:ext cx="5421363" cy="380961"/>
          </a:xfrm>
          <a:prstGeom prst="rect">
            <a:avLst/>
          </a:prstGeom>
        </p:spPr>
      </p:pic>
    </p:spTree>
    <p:extLst>
      <p:ext uri="{BB962C8B-B14F-4D97-AF65-F5344CB8AC3E}">
        <p14:creationId xmlns:p14="http://schemas.microsoft.com/office/powerpoint/2010/main" val="30018575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E8ABF08-EA53-4245-AADC-64D9BFE8D6CF}"/>
              </a:ext>
            </a:extLst>
          </p:cNvPr>
          <p:cNvSpPr>
            <a:spLocks noGrp="1"/>
          </p:cNvSpPr>
          <p:nvPr>
            <p:ph type="title"/>
          </p:nvPr>
        </p:nvSpPr>
        <p:spPr>
          <a:xfrm>
            <a:off x="387824" y="0"/>
            <a:ext cx="10515600" cy="1325563"/>
          </a:xfrm>
        </p:spPr>
        <p:txBody>
          <a:bodyPr/>
          <a:lstStyle/>
          <a:p>
            <a:r>
              <a:rPr lang="en-US" altLang="ko-KR" b="1">
                <a:solidFill>
                  <a:schemeClr val="bg1"/>
                </a:solidFill>
              </a:rPr>
              <a:t>Front-end development</a:t>
            </a:r>
            <a:endParaRPr lang="ko-KR" altLang="en-US" b="1">
              <a:solidFill>
                <a:schemeClr val="bg1"/>
              </a:solidFill>
            </a:endParaRPr>
          </a:p>
        </p:txBody>
      </p:sp>
      <p:sp>
        <p:nvSpPr>
          <p:cNvPr id="7" name="내용 개체 틀 6">
            <a:extLst>
              <a:ext uri="{FF2B5EF4-FFF2-40B4-BE49-F238E27FC236}">
                <a16:creationId xmlns:a16="http://schemas.microsoft.com/office/drawing/2014/main" id="{1C7A2BD0-52C5-40D4-A6B2-E576FC431A6F}"/>
              </a:ext>
            </a:extLst>
          </p:cNvPr>
          <p:cNvSpPr>
            <a:spLocks noGrp="1"/>
          </p:cNvSpPr>
          <p:nvPr>
            <p:ph idx="1"/>
          </p:nvPr>
        </p:nvSpPr>
        <p:spPr>
          <a:xfrm>
            <a:off x="387824" y="1325563"/>
            <a:ext cx="4222276" cy="1633537"/>
          </a:xfrm>
        </p:spPr>
        <p:txBody>
          <a:bodyPr>
            <a:normAutofit/>
          </a:bodyPr>
          <a:lstStyle/>
          <a:p>
            <a:pPr marL="0" indent="0">
              <a:buNone/>
            </a:pPr>
            <a:r>
              <a:rPr lang="en-US" altLang="ko-KR" b="1">
                <a:solidFill>
                  <a:srgbClr val="F6C863"/>
                </a:solidFill>
              </a:rPr>
              <a:t>Represents</a:t>
            </a:r>
          </a:p>
          <a:p>
            <a:pPr marL="0" indent="0">
              <a:buNone/>
            </a:pPr>
            <a:r>
              <a:rPr lang="en-US" altLang="ko-KR" sz="1600">
                <a:solidFill>
                  <a:schemeClr val="bg1"/>
                </a:solidFill>
              </a:rPr>
              <a:t>Show current GPS Location</a:t>
            </a:r>
          </a:p>
          <a:p>
            <a:pPr marL="0" indent="0">
              <a:buNone/>
            </a:pPr>
            <a:r>
              <a:rPr lang="en-US" altLang="ko-KR" sz="1600">
                <a:solidFill>
                  <a:schemeClr val="bg1"/>
                </a:solidFill>
              </a:rPr>
              <a:t>Map Movement to current GPS Location</a:t>
            </a:r>
          </a:p>
        </p:txBody>
      </p:sp>
      <p:cxnSp>
        <p:nvCxnSpPr>
          <p:cNvPr id="6" name="직선 연결선 5"/>
          <p:cNvCxnSpPr/>
          <p:nvPr/>
        </p:nvCxnSpPr>
        <p:spPr>
          <a:xfrm>
            <a:off x="192024" y="173736"/>
            <a:ext cx="0" cy="786384"/>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pic>
        <p:nvPicPr>
          <p:cNvPr id="8" name="그림 7">
            <a:extLst>
              <a:ext uri="{FF2B5EF4-FFF2-40B4-BE49-F238E27FC236}">
                <a16:creationId xmlns:a16="http://schemas.microsoft.com/office/drawing/2014/main" id="{C4D47701-2192-3343-84A2-34A6F7F09F5B}"/>
              </a:ext>
            </a:extLst>
          </p:cNvPr>
          <p:cNvPicPr>
            <a:picLocks noChangeAspect="1"/>
          </p:cNvPicPr>
          <p:nvPr/>
        </p:nvPicPr>
        <p:blipFill>
          <a:blip r:embed="rId3"/>
          <a:stretch>
            <a:fillRect/>
          </a:stretch>
        </p:blipFill>
        <p:spPr>
          <a:xfrm>
            <a:off x="7340600" y="960120"/>
            <a:ext cx="3962400" cy="5568778"/>
          </a:xfrm>
          <a:prstGeom prst="rect">
            <a:avLst/>
          </a:prstGeom>
        </p:spPr>
      </p:pic>
      <p:sp>
        <p:nvSpPr>
          <p:cNvPr id="9" name="직사각형 8">
            <a:extLst>
              <a:ext uri="{FF2B5EF4-FFF2-40B4-BE49-F238E27FC236}">
                <a16:creationId xmlns:a16="http://schemas.microsoft.com/office/drawing/2014/main" id="{68A5D61B-ADCA-784D-83BE-1D59FB580667}"/>
              </a:ext>
            </a:extLst>
          </p:cNvPr>
          <p:cNvSpPr/>
          <p:nvPr/>
        </p:nvSpPr>
        <p:spPr>
          <a:xfrm>
            <a:off x="785191" y="3244334"/>
            <a:ext cx="4860433" cy="369332"/>
          </a:xfrm>
          <a:prstGeom prst="rect">
            <a:avLst/>
          </a:prstGeom>
        </p:spPr>
        <p:txBody>
          <a:bodyPr wrap="none">
            <a:spAutoFit/>
          </a:bodyPr>
          <a:lstStyle/>
          <a:p>
            <a:r>
              <a:rPr lang="ko-KR" altLang="en-US" dirty="0">
                <a:solidFill>
                  <a:schemeClr val="bg1"/>
                </a:solidFill>
              </a:rPr>
              <a:t>Move to current location on </a:t>
            </a:r>
            <a:r>
              <a:rPr lang="en-US" altLang="ko-KR" dirty="0">
                <a:solidFill>
                  <a:schemeClr val="bg1"/>
                </a:solidFill>
              </a:rPr>
              <a:t>first</a:t>
            </a:r>
            <a:r>
              <a:rPr lang="ko-KR" altLang="en-US" dirty="0">
                <a:solidFill>
                  <a:schemeClr val="bg1"/>
                </a:solidFill>
              </a:rPr>
              <a:t> connection</a:t>
            </a:r>
          </a:p>
        </p:txBody>
      </p:sp>
      <p:sp>
        <p:nvSpPr>
          <p:cNvPr id="11" name="직사각형 10">
            <a:extLst>
              <a:ext uri="{FF2B5EF4-FFF2-40B4-BE49-F238E27FC236}">
                <a16:creationId xmlns:a16="http://schemas.microsoft.com/office/drawing/2014/main" id="{FC453AFE-9E93-FB46-848E-6B2878CDF020}"/>
              </a:ext>
            </a:extLst>
          </p:cNvPr>
          <p:cNvSpPr/>
          <p:nvPr/>
        </p:nvSpPr>
        <p:spPr>
          <a:xfrm>
            <a:off x="3726509" y="4847708"/>
            <a:ext cx="1919115" cy="369332"/>
          </a:xfrm>
          <a:prstGeom prst="rect">
            <a:avLst/>
          </a:prstGeom>
        </p:spPr>
        <p:txBody>
          <a:bodyPr wrap="none">
            <a:spAutoFit/>
          </a:bodyPr>
          <a:lstStyle/>
          <a:p>
            <a:r>
              <a:rPr lang="en-US" altLang="ko-KR" dirty="0" err="1">
                <a:solidFill>
                  <a:schemeClr val="bg1"/>
                </a:solidFill>
              </a:rPr>
              <a:t>onClick</a:t>
            </a:r>
            <a:r>
              <a:rPr lang="en-US" altLang="ko-KR" dirty="0">
                <a:solidFill>
                  <a:schemeClr val="bg1"/>
                </a:solidFill>
              </a:rPr>
              <a:t> Function</a:t>
            </a:r>
            <a:endParaRPr lang="ko-KR" altLang="en-US" dirty="0">
              <a:solidFill>
                <a:schemeClr val="bg1"/>
              </a:solidFill>
            </a:endParaRPr>
          </a:p>
        </p:txBody>
      </p:sp>
      <p:cxnSp>
        <p:nvCxnSpPr>
          <p:cNvPr id="13" name="직선 화살표 연결선 12">
            <a:extLst>
              <a:ext uri="{FF2B5EF4-FFF2-40B4-BE49-F238E27FC236}">
                <a16:creationId xmlns:a16="http://schemas.microsoft.com/office/drawing/2014/main" id="{12F99C7D-38EF-244E-8CD0-B2BAEE294461}"/>
              </a:ext>
            </a:extLst>
          </p:cNvPr>
          <p:cNvCxnSpPr>
            <a:stCxn id="9" idx="3"/>
          </p:cNvCxnSpPr>
          <p:nvPr/>
        </p:nvCxnSpPr>
        <p:spPr>
          <a:xfrm flipV="1">
            <a:off x="5645624" y="2286000"/>
            <a:ext cx="1961676" cy="1143000"/>
          </a:xfrm>
          <a:prstGeom prst="straightConnector1">
            <a:avLst/>
          </a:prstGeom>
          <a:ln w="76200">
            <a:solidFill>
              <a:srgbClr val="F6C863"/>
            </a:solidFill>
            <a:tailEnd type="triangle"/>
          </a:ln>
        </p:spPr>
        <p:style>
          <a:lnRef idx="1">
            <a:schemeClr val="accent1"/>
          </a:lnRef>
          <a:fillRef idx="0">
            <a:schemeClr val="accent1"/>
          </a:fillRef>
          <a:effectRef idx="0">
            <a:schemeClr val="accent1"/>
          </a:effectRef>
          <a:fontRef idx="minor">
            <a:schemeClr val="tx1"/>
          </a:fontRef>
        </p:style>
      </p:cxnSp>
      <p:cxnSp>
        <p:nvCxnSpPr>
          <p:cNvPr id="14" name="직선 화살표 연결선 13">
            <a:extLst>
              <a:ext uri="{FF2B5EF4-FFF2-40B4-BE49-F238E27FC236}">
                <a16:creationId xmlns:a16="http://schemas.microsoft.com/office/drawing/2014/main" id="{9BB663CF-402A-824D-8DBB-087C19345F5E}"/>
              </a:ext>
            </a:extLst>
          </p:cNvPr>
          <p:cNvCxnSpPr>
            <a:cxnSpLocks/>
            <a:stCxn id="11" idx="3"/>
          </p:cNvCxnSpPr>
          <p:nvPr/>
        </p:nvCxnSpPr>
        <p:spPr>
          <a:xfrm flipV="1">
            <a:off x="5645624" y="3949700"/>
            <a:ext cx="2393476" cy="1082674"/>
          </a:xfrm>
          <a:prstGeom prst="straightConnector1">
            <a:avLst/>
          </a:prstGeom>
          <a:ln w="76200">
            <a:solidFill>
              <a:srgbClr val="F6C863"/>
            </a:solidFill>
            <a:tailEnd type="triangle"/>
          </a:ln>
        </p:spPr>
        <p:style>
          <a:lnRef idx="1">
            <a:schemeClr val="accent1"/>
          </a:lnRef>
          <a:fillRef idx="0">
            <a:schemeClr val="accent1"/>
          </a:fillRef>
          <a:effectRef idx="0">
            <a:schemeClr val="accent1"/>
          </a:effectRef>
          <a:fontRef idx="minor">
            <a:schemeClr val="tx1"/>
          </a:fontRef>
        </p:style>
      </p:cxnSp>
      <p:sp>
        <p:nvSpPr>
          <p:cNvPr id="17" name="직사각형 16">
            <a:extLst>
              <a:ext uri="{FF2B5EF4-FFF2-40B4-BE49-F238E27FC236}">
                <a16:creationId xmlns:a16="http://schemas.microsoft.com/office/drawing/2014/main" id="{2E2171CA-8C93-D741-B614-A3A19D27305E}"/>
              </a:ext>
            </a:extLst>
          </p:cNvPr>
          <p:cNvSpPr/>
          <p:nvPr/>
        </p:nvSpPr>
        <p:spPr>
          <a:xfrm>
            <a:off x="743068" y="3198167"/>
            <a:ext cx="4860433" cy="461665"/>
          </a:xfrm>
          <a:prstGeom prst="rect">
            <a:avLst/>
          </a:prstGeom>
          <a:ln w="38100">
            <a:solidFill>
              <a:srgbClr val="F6C863"/>
            </a:solidFill>
          </a:ln>
        </p:spPr>
        <p:txBody>
          <a:bodyPr wrap="square">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en-US" altLang="ko-KR" sz="2400" b="1" i="0" u="none" strike="noStrike" kern="1200" cap="none" spc="0" normalizeH="0" baseline="0" noProof="0" dirty="0">
              <a:ln>
                <a:noFill/>
              </a:ln>
              <a:solidFill>
                <a:prstClr val="white"/>
              </a:solidFill>
              <a:effectLst/>
              <a:uLnTx/>
              <a:uFillTx/>
              <a:latin typeface="맑은 고딕" panose="020F0502020204030204"/>
              <a:ea typeface="맑은 고딕" panose="020B0503020000020004" pitchFamily="50" charset="-127"/>
              <a:cs typeface="+mn-cs"/>
            </a:endParaRPr>
          </a:p>
        </p:txBody>
      </p:sp>
      <p:sp>
        <p:nvSpPr>
          <p:cNvPr id="18" name="직사각형 17">
            <a:extLst>
              <a:ext uri="{FF2B5EF4-FFF2-40B4-BE49-F238E27FC236}">
                <a16:creationId xmlns:a16="http://schemas.microsoft.com/office/drawing/2014/main" id="{E2E49E92-90A9-2F4A-8557-11157074211D}"/>
              </a:ext>
            </a:extLst>
          </p:cNvPr>
          <p:cNvSpPr/>
          <p:nvPr/>
        </p:nvSpPr>
        <p:spPr>
          <a:xfrm>
            <a:off x="3726508" y="4808536"/>
            <a:ext cx="1919115" cy="461665"/>
          </a:xfrm>
          <a:prstGeom prst="rect">
            <a:avLst/>
          </a:prstGeom>
          <a:ln w="38100">
            <a:solidFill>
              <a:srgbClr val="F6C863"/>
            </a:solidFill>
          </a:ln>
        </p:spPr>
        <p:txBody>
          <a:bodyPr wrap="square">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en-US" altLang="ko-KR" sz="2400" b="1" i="0" u="none" strike="noStrike" kern="1200" cap="none" spc="0" normalizeH="0" baseline="0" noProof="0" dirty="0">
              <a:ln>
                <a:noFill/>
              </a:ln>
              <a:solidFill>
                <a:prstClr val="white"/>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21606487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E8ABF08-EA53-4245-AADC-64D9BFE8D6CF}"/>
              </a:ext>
            </a:extLst>
          </p:cNvPr>
          <p:cNvSpPr>
            <a:spLocks noGrp="1"/>
          </p:cNvSpPr>
          <p:nvPr>
            <p:ph type="title"/>
          </p:nvPr>
        </p:nvSpPr>
        <p:spPr>
          <a:xfrm>
            <a:off x="387824" y="0"/>
            <a:ext cx="10515600" cy="1325563"/>
          </a:xfrm>
        </p:spPr>
        <p:txBody>
          <a:bodyPr/>
          <a:lstStyle/>
          <a:p>
            <a:r>
              <a:rPr lang="en-US" altLang="ko-KR" b="1">
                <a:solidFill>
                  <a:schemeClr val="bg1"/>
                </a:solidFill>
              </a:rPr>
              <a:t>Front-end development</a:t>
            </a:r>
            <a:endParaRPr lang="ko-KR" altLang="en-US" b="1">
              <a:solidFill>
                <a:schemeClr val="bg1"/>
              </a:solidFill>
            </a:endParaRPr>
          </a:p>
        </p:txBody>
      </p:sp>
      <p:sp>
        <p:nvSpPr>
          <p:cNvPr id="7" name="내용 개체 틀 6">
            <a:extLst>
              <a:ext uri="{FF2B5EF4-FFF2-40B4-BE49-F238E27FC236}">
                <a16:creationId xmlns:a16="http://schemas.microsoft.com/office/drawing/2014/main" id="{1C7A2BD0-52C5-40D4-A6B2-E576FC431A6F}"/>
              </a:ext>
            </a:extLst>
          </p:cNvPr>
          <p:cNvSpPr>
            <a:spLocks noGrp="1"/>
          </p:cNvSpPr>
          <p:nvPr>
            <p:ph idx="1"/>
          </p:nvPr>
        </p:nvSpPr>
        <p:spPr>
          <a:xfrm>
            <a:off x="387824" y="1325563"/>
            <a:ext cx="4222276" cy="1633537"/>
          </a:xfrm>
        </p:spPr>
        <p:txBody>
          <a:bodyPr>
            <a:normAutofit/>
          </a:bodyPr>
          <a:lstStyle/>
          <a:p>
            <a:pPr marL="0" indent="0">
              <a:buNone/>
            </a:pPr>
            <a:r>
              <a:rPr lang="en-US" altLang="ko-KR" b="1">
                <a:solidFill>
                  <a:srgbClr val="F6C863"/>
                </a:solidFill>
              </a:rPr>
              <a:t>Represents</a:t>
            </a:r>
          </a:p>
          <a:p>
            <a:pPr marL="0" indent="0">
              <a:buNone/>
            </a:pPr>
            <a:r>
              <a:rPr lang="en-US" altLang="ko-KR" sz="1600">
                <a:solidFill>
                  <a:schemeClr val="bg1"/>
                </a:solidFill>
              </a:rPr>
              <a:t>Show current GPS Location</a:t>
            </a:r>
          </a:p>
          <a:p>
            <a:pPr marL="0" indent="0">
              <a:buNone/>
            </a:pPr>
            <a:r>
              <a:rPr lang="en-US" altLang="ko-KR" sz="1600">
                <a:solidFill>
                  <a:schemeClr val="bg1"/>
                </a:solidFill>
              </a:rPr>
              <a:t>Map Movement to current GPS Location</a:t>
            </a:r>
          </a:p>
        </p:txBody>
      </p:sp>
      <p:cxnSp>
        <p:nvCxnSpPr>
          <p:cNvPr id="6" name="직선 연결선 5"/>
          <p:cNvCxnSpPr/>
          <p:nvPr/>
        </p:nvCxnSpPr>
        <p:spPr>
          <a:xfrm>
            <a:off x="192024" y="173736"/>
            <a:ext cx="0" cy="786384"/>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pic>
        <p:nvPicPr>
          <p:cNvPr id="4" name="그림 3">
            <a:extLst>
              <a:ext uri="{FF2B5EF4-FFF2-40B4-BE49-F238E27FC236}">
                <a16:creationId xmlns:a16="http://schemas.microsoft.com/office/drawing/2014/main" id="{45E23B95-748A-2B48-9D48-1EC4878C692B}"/>
              </a:ext>
            </a:extLst>
          </p:cNvPr>
          <p:cNvPicPr>
            <a:picLocks noChangeAspect="1"/>
          </p:cNvPicPr>
          <p:nvPr/>
        </p:nvPicPr>
        <p:blipFill>
          <a:blip r:embed="rId3"/>
          <a:stretch>
            <a:fillRect/>
          </a:stretch>
        </p:blipFill>
        <p:spPr>
          <a:xfrm>
            <a:off x="5676899" y="1325563"/>
            <a:ext cx="6369831" cy="5246687"/>
          </a:xfrm>
          <a:prstGeom prst="rect">
            <a:avLst/>
          </a:prstGeom>
        </p:spPr>
      </p:pic>
      <p:cxnSp>
        <p:nvCxnSpPr>
          <p:cNvPr id="10" name="직선 화살표 연결선 9">
            <a:extLst>
              <a:ext uri="{FF2B5EF4-FFF2-40B4-BE49-F238E27FC236}">
                <a16:creationId xmlns:a16="http://schemas.microsoft.com/office/drawing/2014/main" id="{0E7D63E9-E573-8740-B248-A8CE137A0EEF}"/>
              </a:ext>
            </a:extLst>
          </p:cNvPr>
          <p:cNvCxnSpPr>
            <a:cxnSpLocks/>
            <a:stCxn id="11" idx="3"/>
          </p:cNvCxnSpPr>
          <p:nvPr/>
        </p:nvCxnSpPr>
        <p:spPr>
          <a:xfrm flipV="1">
            <a:off x="3105624" y="2007029"/>
            <a:ext cx="2812576" cy="1130135"/>
          </a:xfrm>
          <a:prstGeom prst="straightConnector1">
            <a:avLst/>
          </a:prstGeom>
          <a:ln w="76200">
            <a:solidFill>
              <a:srgbClr val="F6C863"/>
            </a:solidFill>
            <a:tailEnd type="triangle"/>
          </a:ln>
        </p:spPr>
        <p:style>
          <a:lnRef idx="1">
            <a:schemeClr val="accent1"/>
          </a:lnRef>
          <a:fillRef idx="0">
            <a:schemeClr val="accent1"/>
          </a:fillRef>
          <a:effectRef idx="0">
            <a:schemeClr val="accent1"/>
          </a:effectRef>
          <a:fontRef idx="minor">
            <a:schemeClr val="tx1"/>
          </a:fontRef>
        </p:style>
      </p:cxnSp>
      <p:sp>
        <p:nvSpPr>
          <p:cNvPr id="11" name="직사각형 10">
            <a:extLst>
              <a:ext uri="{FF2B5EF4-FFF2-40B4-BE49-F238E27FC236}">
                <a16:creationId xmlns:a16="http://schemas.microsoft.com/office/drawing/2014/main" id="{08FFE4F7-DA35-EA4D-B496-9CACDE3DF51A}"/>
              </a:ext>
            </a:extLst>
          </p:cNvPr>
          <p:cNvSpPr/>
          <p:nvPr/>
        </p:nvSpPr>
        <p:spPr>
          <a:xfrm>
            <a:off x="451089" y="2844776"/>
            <a:ext cx="2654535" cy="584775"/>
          </a:xfrm>
          <a:prstGeom prst="rect">
            <a:avLst/>
          </a:prstGeom>
          <a:ln w="38100">
            <a:solidFill>
              <a:srgbClr val="F6C863"/>
            </a:solidFill>
          </a:ln>
        </p:spPr>
        <p:txBody>
          <a:bodyPr wrap="square">
            <a:spAutoFit/>
          </a:bodyPr>
          <a:lstStyle/>
          <a:p>
            <a:r>
              <a:rPr lang="en" altLang="ko-KR" sz="1600" dirty="0">
                <a:solidFill>
                  <a:schemeClr val="bg1"/>
                </a:solidFill>
              </a:rPr>
              <a:t>Imported current location from </a:t>
            </a:r>
            <a:r>
              <a:rPr lang="en" altLang="ko-KR" sz="1600" dirty="0" err="1">
                <a:solidFill>
                  <a:schemeClr val="bg1"/>
                </a:solidFill>
              </a:rPr>
              <a:t>Naver</a:t>
            </a:r>
            <a:r>
              <a:rPr lang="en" altLang="ko-KR" sz="1600" dirty="0">
                <a:solidFill>
                  <a:schemeClr val="bg1"/>
                </a:solidFill>
              </a:rPr>
              <a:t> API</a:t>
            </a:r>
            <a:endParaRPr lang="ko-KR" altLang="en-US" sz="2000" dirty="0">
              <a:solidFill>
                <a:schemeClr val="bg1"/>
              </a:solidFill>
            </a:endParaRPr>
          </a:p>
        </p:txBody>
      </p:sp>
      <p:sp>
        <p:nvSpPr>
          <p:cNvPr id="12" name="직사각형 11">
            <a:extLst>
              <a:ext uri="{FF2B5EF4-FFF2-40B4-BE49-F238E27FC236}">
                <a16:creationId xmlns:a16="http://schemas.microsoft.com/office/drawing/2014/main" id="{751B8F90-D9FD-384F-9555-3000AB0E5EC5}"/>
              </a:ext>
            </a:extLst>
          </p:cNvPr>
          <p:cNvSpPr/>
          <p:nvPr/>
        </p:nvSpPr>
        <p:spPr>
          <a:xfrm>
            <a:off x="409459" y="3766424"/>
            <a:ext cx="2654535" cy="830997"/>
          </a:xfrm>
          <a:prstGeom prst="rect">
            <a:avLst/>
          </a:prstGeom>
          <a:ln w="38100">
            <a:solidFill>
              <a:srgbClr val="F6C863"/>
            </a:solidFill>
          </a:ln>
        </p:spPr>
        <p:txBody>
          <a:bodyPr wrap="square">
            <a:spAutoFit/>
          </a:bodyPr>
          <a:lstStyle/>
          <a:p>
            <a:r>
              <a:rPr lang="en" altLang="ko-KR" sz="1600" dirty="0">
                <a:solidFill>
                  <a:schemeClr val="bg1"/>
                </a:solidFill>
              </a:rPr>
              <a:t>Adjust the map so that the current position is centered</a:t>
            </a:r>
            <a:endParaRPr lang="ko-KR" altLang="en-US" sz="2000" dirty="0">
              <a:solidFill>
                <a:schemeClr val="bg1"/>
              </a:solidFill>
            </a:endParaRPr>
          </a:p>
        </p:txBody>
      </p:sp>
      <p:cxnSp>
        <p:nvCxnSpPr>
          <p:cNvPr id="14" name="직선 화살표 연결선 13">
            <a:extLst>
              <a:ext uri="{FF2B5EF4-FFF2-40B4-BE49-F238E27FC236}">
                <a16:creationId xmlns:a16="http://schemas.microsoft.com/office/drawing/2014/main" id="{4643281F-B700-A041-B8A9-9A2A949637EC}"/>
              </a:ext>
            </a:extLst>
          </p:cNvPr>
          <p:cNvCxnSpPr>
            <a:cxnSpLocks/>
            <a:stCxn id="12" idx="3"/>
          </p:cNvCxnSpPr>
          <p:nvPr/>
        </p:nvCxnSpPr>
        <p:spPr>
          <a:xfrm flipV="1">
            <a:off x="3063994" y="2368979"/>
            <a:ext cx="2943106" cy="1812944"/>
          </a:xfrm>
          <a:prstGeom prst="straightConnector1">
            <a:avLst/>
          </a:prstGeom>
          <a:ln w="76200">
            <a:solidFill>
              <a:srgbClr val="F6C863"/>
            </a:solidFill>
            <a:tailEnd type="triangle"/>
          </a:ln>
        </p:spPr>
        <p:style>
          <a:lnRef idx="1">
            <a:schemeClr val="accent1"/>
          </a:lnRef>
          <a:fillRef idx="0">
            <a:schemeClr val="accent1"/>
          </a:fillRef>
          <a:effectRef idx="0">
            <a:schemeClr val="accent1"/>
          </a:effectRef>
          <a:fontRef idx="minor">
            <a:schemeClr val="tx1"/>
          </a:fontRef>
        </p:style>
      </p:cxnSp>
      <p:sp>
        <p:nvSpPr>
          <p:cNvPr id="18" name="직사각형 17">
            <a:extLst>
              <a:ext uri="{FF2B5EF4-FFF2-40B4-BE49-F238E27FC236}">
                <a16:creationId xmlns:a16="http://schemas.microsoft.com/office/drawing/2014/main" id="{584B080C-7BDC-D045-A745-B015E3CBD2A8}"/>
              </a:ext>
            </a:extLst>
          </p:cNvPr>
          <p:cNvSpPr/>
          <p:nvPr/>
        </p:nvSpPr>
        <p:spPr>
          <a:xfrm>
            <a:off x="409459" y="4948764"/>
            <a:ext cx="2654535" cy="584775"/>
          </a:xfrm>
          <a:prstGeom prst="rect">
            <a:avLst/>
          </a:prstGeom>
          <a:ln w="38100">
            <a:solidFill>
              <a:srgbClr val="F6C863"/>
            </a:solidFill>
          </a:ln>
        </p:spPr>
        <p:txBody>
          <a:bodyPr wrap="square">
            <a:spAutoFit/>
          </a:bodyPr>
          <a:lstStyle/>
          <a:p>
            <a:r>
              <a:rPr lang="en" altLang="ko-KR" sz="1600" dirty="0">
                <a:solidFill>
                  <a:schemeClr val="bg1"/>
                </a:solidFill>
              </a:rPr>
              <a:t>Create markers to display on a map</a:t>
            </a:r>
          </a:p>
        </p:txBody>
      </p:sp>
      <p:cxnSp>
        <p:nvCxnSpPr>
          <p:cNvPr id="19" name="직선 화살표 연결선 18">
            <a:extLst>
              <a:ext uri="{FF2B5EF4-FFF2-40B4-BE49-F238E27FC236}">
                <a16:creationId xmlns:a16="http://schemas.microsoft.com/office/drawing/2014/main" id="{C4898F84-7800-DC47-87AA-42E8DC3E1E37}"/>
              </a:ext>
            </a:extLst>
          </p:cNvPr>
          <p:cNvCxnSpPr>
            <a:cxnSpLocks/>
            <a:stCxn id="18" idx="3"/>
          </p:cNvCxnSpPr>
          <p:nvPr/>
        </p:nvCxnSpPr>
        <p:spPr>
          <a:xfrm flipV="1">
            <a:off x="3063994" y="4656377"/>
            <a:ext cx="3209808" cy="584775"/>
          </a:xfrm>
          <a:prstGeom prst="straightConnector1">
            <a:avLst/>
          </a:prstGeom>
          <a:ln w="76200">
            <a:solidFill>
              <a:srgbClr val="F6C863"/>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1183959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직선 연결선 7"/>
          <p:cNvCxnSpPr/>
          <p:nvPr/>
        </p:nvCxnSpPr>
        <p:spPr>
          <a:xfrm>
            <a:off x="88900" y="3563934"/>
            <a:ext cx="12103100" cy="0"/>
          </a:xfrm>
          <a:prstGeom prst="line">
            <a:avLst/>
          </a:prstGeom>
          <a:ln w="76200">
            <a:solidFill>
              <a:srgbClr val="51798A"/>
            </a:solidFill>
          </a:ln>
        </p:spPr>
        <p:style>
          <a:lnRef idx="1">
            <a:schemeClr val="accent1"/>
          </a:lnRef>
          <a:fillRef idx="0">
            <a:schemeClr val="accent1"/>
          </a:fillRef>
          <a:effectRef idx="0">
            <a:schemeClr val="accent1"/>
          </a:effectRef>
          <a:fontRef idx="minor">
            <a:schemeClr val="tx1"/>
          </a:fontRef>
        </p:style>
      </p:cxnSp>
      <p:sp>
        <p:nvSpPr>
          <p:cNvPr id="2" name="제목 1"/>
          <p:cNvSpPr>
            <a:spLocks noGrp="1"/>
          </p:cNvSpPr>
          <p:nvPr>
            <p:ph type="ctrTitle"/>
          </p:nvPr>
        </p:nvSpPr>
        <p:spPr>
          <a:xfrm>
            <a:off x="1151128" y="1394143"/>
            <a:ext cx="9643872" cy="2387600"/>
          </a:xfrm>
          <a:effectLst>
            <a:outerShdw blurRad="50800" dist="50800" dir="5400000" algn="ctr" rotWithShape="0">
              <a:srgbClr val="000000">
                <a:alpha val="98000"/>
              </a:srgbClr>
            </a:outerShdw>
          </a:effectLst>
        </p:spPr>
        <p:txBody>
          <a:bodyPr>
            <a:normAutofit/>
          </a:bodyPr>
          <a:lstStyle/>
          <a:p>
            <a:r>
              <a:rPr lang="en-US" altLang="ko-KR" sz="9600" b="1" dirty="0" smtClean="0">
                <a:solidFill>
                  <a:schemeClr val="bg1"/>
                </a:solidFill>
              </a:rPr>
              <a:t>Final Result</a:t>
            </a:r>
            <a:endParaRPr lang="ko-KR" altLang="en-US" sz="9600" b="1" dirty="0">
              <a:solidFill>
                <a:schemeClr val="bg1"/>
              </a:solidFill>
            </a:endParaRPr>
          </a:p>
        </p:txBody>
      </p:sp>
      <p:pic>
        <p:nvPicPr>
          <p:cNvPr id="4" name="Picture 2" descr="Taxi (902454560) - 게티이미지뱅크"/>
          <p:cNvPicPr>
            <a:picLocks noChangeAspect="1" noChangeArrowheads="1"/>
          </p:cNvPicPr>
          <p:nvPr/>
        </p:nvPicPr>
        <p:blipFill rotWithShape="1">
          <a:blip r:embed="rId3">
            <a:extLst>
              <a:ext uri="{28A0092B-C50C-407E-A947-70E740481C1C}">
                <a14:useLocalDpi xmlns:a14="http://schemas.microsoft.com/office/drawing/2010/main" val="0"/>
              </a:ext>
            </a:extLst>
          </a:blip>
          <a:srcRect l="33429" t="43838" r="-289" b="13200"/>
          <a:stretch/>
        </p:blipFill>
        <p:spPr bwMode="auto">
          <a:xfrm>
            <a:off x="12192002" y="2056200"/>
            <a:ext cx="3232960" cy="1625600"/>
          </a:xfrm>
          <a:prstGeom prst="rect">
            <a:avLst/>
          </a:prstGeom>
          <a:noFill/>
          <a:extLst>
            <a:ext uri="{909E8E84-426E-40DD-AFC4-6F175D3DCCD1}">
              <a14:hiddenFill xmlns:a14="http://schemas.microsoft.com/office/drawing/2010/main">
                <a:solidFill>
                  <a:srgbClr val="FFFFFF"/>
                </a:solidFill>
              </a14:hiddenFill>
            </a:ext>
          </a:extLst>
        </p:spPr>
      </p:pic>
      <p:sp>
        <p:nvSpPr>
          <p:cNvPr id="3" name="직사각형 2"/>
          <p:cNvSpPr/>
          <p:nvPr/>
        </p:nvSpPr>
        <p:spPr>
          <a:xfrm>
            <a:off x="9786402" y="2979159"/>
            <a:ext cx="2249527" cy="584775"/>
          </a:xfrm>
          <a:prstGeom prst="rect">
            <a:avLst/>
          </a:prstGeom>
        </p:spPr>
        <p:txBody>
          <a:bodyPr wrap="none">
            <a:spAutoFit/>
          </a:bodyPr>
          <a:lstStyle/>
          <a:p>
            <a:r>
              <a:rPr lang="en-US" altLang="ko-KR" sz="3200" dirty="0" err="1" smtClean="0">
                <a:solidFill>
                  <a:schemeClr val="bg1"/>
                </a:solidFill>
                <a:hlinkClick r:id="rId4"/>
              </a:rPr>
              <a:t>ServiceLink</a:t>
            </a:r>
            <a:endParaRPr lang="ko-KR" altLang="en-US" sz="3200" dirty="0">
              <a:solidFill>
                <a:schemeClr val="bg1"/>
              </a:solidFill>
            </a:endParaRPr>
          </a:p>
        </p:txBody>
      </p:sp>
    </p:spTree>
    <p:extLst>
      <p:ext uri="{BB962C8B-B14F-4D97-AF65-F5344CB8AC3E}">
        <p14:creationId xmlns:p14="http://schemas.microsoft.com/office/powerpoint/2010/main" val="2886648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3000" fill="hold"/>
                                        <p:tgtEl>
                                          <p:spTgt spid="4"/>
                                        </p:tgtEl>
                                        <p:attrNameLst>
                                          <p:attrName>ppt_x</p:attrName>
                                        </p:attrNameLst>
                                      </p:cBhvr>
                                      <p:tavLst>
                                        <p:tav tm="0">
                                          <p:val>
                                            <p:strVal val="0-#ppt_w/2"/>
                                          </p:val>
                                        </p:tav>
                                        <p:tav tm="100000">
                                          <p:val>
                                            <p:strVal val="#ppt_x"/>
                                          </p:val>
                                        </p:tav>
                                      </p:tavLst>
                                    </p:anim>
                                    <p:anim calcmode="lin" valueType="num">
                                      <p:cBhvr additive="base">
                                        <p:cTn id="8" dur="3000" fill="hold"/>
                                        <p:tgtEl>
                                          <p:spTgt spid="4"/>
                                        </p:tgtEl>
                                        <p:attrNameLst>
                                          <p:attrName>ppt_y</p:attrName>
                                        </p:attrNameLst>
                                      </p:cBhvr>
                                      <p:tavLst>
                                        <p:tav tm="0">
                                          <p:val>
                                            <p:strVal val="#ppt_y"/>
                                          </p:val>
                                        </p:tav>
                                        <p:tav tm="100000">
                                          <p:val>
                                            <p:strVal val="#ppt_y"/>
                                          </p:val>
                                        </p:tav>
                                      </p:tavLst>
                                    </p:anim>
                                  </p:childTnLst>
                                </p:cTn>
                              </p:par>
                              <p:par>
                                <p:cTn id="9" presetID="22" presetClass="entr" presetSubtype="8" fill="hold" nodeType="with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left)">
                                      <p:cBhvr>
                                        <p:cTn id="11" dur="3000"/>
                                        <p:tgtEl>
                                          <p:spTgt spid="8"/>
                                        </p:tgtEl>
                                      </p:cBhvr>
                                    </p:animEffect>
                                  </p:childTnLst>
                                </p:cTn>
                              </p:par>
                              <p:par>
                                <p:cTn id="12" presetID="22" presetClass="entr" presetSubtype="8" fill="hold" grpId="0" nodeType="with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wipe(left)">
                                      <p:cBhvr>
                                        <p:cTn id="14" dur="3750"/>
                                        <p:tgtEl>
                                          <p:spTgt spid="2"/>
                                        </p:tgtEl>
                                      </p:cBhvr>
                                    </p:animEffect>
                                  </p:childTnLst>
                                </p:cTn>
                              </p:par>
                            </p:childTnLst>
                          </p:cTn>
                        </p:par>
                      </p:childTnLst>
                    </p:cTn>
                  </p:par>
                  <p:par>
                    <p:cTn id="15" fill="hold">
                      <p:stCondLst>
                        <p:cond delay="indefinite"/>
                      </p:stCondLst>
                      <p:childTnLst>
                        <p:par>
                          <p:cTn id="16" fill="hold">
                            <p:stCondLst>
                              <p:cond delay="0"/>
                            </p:stCondLst>
                            <p:childTnLst>
                              <p:par>
                                <p:cTn id="17" presetID="6" presetClass="entr" presetSubtype="16"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circle(in)">
                                      <p:cBhvr>
                                        <p:cTn id="19"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2" descr="Taxi (902454560) - 게티이미지뱅크"/>
          <p:cNvPicPr>
            <a:picLocks noChangeAspect="1" noChangeArrowheads="1"/>
          </p:cNvPicPr>
          <p:nvPr/>
        </p:nvPicPr>
        <p:blipFill rotWithShape="1">
          <a:blip r:embed="rId3">
            <a:extLst>
              <a:ext uri="{28A0092B-C50C-407E-A947-70E740481C1C}">
                <a14:useLocalDpi xmlns:a14="http://schemas.microsoft.com/office/drawing/2010/main" val="0"/>
              </a:ext>
            </a:extLst>
          </a:blip>
          <a:srcRect l="33429" t="43838" r="-289" b="13200"/>
          <a:stretch/>
        </p:blipFill>
        <p:spPr bwMode="auto">
          <a:xfrm>
            <a:off x="3509001" y="4218241"/>
            <a:ext cx="4546350" cy="228600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975813" y="289155"/>
            <a:ext cx="6299072" cy="923330"/>
          </a:xfrm>
          <a:prstGeom prst="rect">
            <a:avLst/>
          </a:prstGeom>
          <a:noFill/>
        </p:spPr>
        <p:txBody>
          <a:bodyPr wrap="square" rtlCol="0">
            <a:spAutoFit/>
          </a:bodyPr>
          <a:lstStyle/>
          <a:p>
            <a:r>
              <a:rPr lang="en-US" altLang="ko-KR" sz="5400" b="1" dirty="0">
                <a:solidFill>
                  <a:schemeClr val="bg1"/>
                </a:solidFill>
              </a:rPr>
              <a:t>O </a:t>
            </a:r>
            <a:r>
              <a:rPr lang="en-US" altLang="ko-KR" sz="3200" b="1" dirty="0" err="1" smtClean="0">
                <a:solidFill>
                  <a:schemeClr val="bg1"/>
                </a:solidFill>
              </a:rPr>
              <a:t>verview</a:t>
            </a:r>
            <a:r>
              <a:rPr lang="en-US" altLang="ko-KR" sz="3200" b="1" dirty="0" smtClean="0">
                <a:solidFill>
                  <a:schemeClr val="bg1"/>
                </a:solidFill>
              </a:rPr>
              <a:t> &amp; Background</a:t>
            </a:r>
            <a:endParaRPr lang="en-US" altLang="ko-KR" sz="3200" b="1" dirty="0">
              <a:solidFill>
                <a:schemeClr val="bg1"/>
              </a:solidFill>
            </a:endParaRPr>
          </a:p>
        </p:txBody>
      </p:sp>
      <p:cxnSp>
        <p:nvCxnSpPr>
          <p:cNvPr id="11" name="직선 연결선 10"/>
          <p:cNvCxnSpPr/>
          <p:nvPr/>
        </p:nvCxnSpPr>
        <p:spPr>
          <a:xfrm>
            <a:off x="192024" y="265176"/>
            <a:ext cx="0" cy="786384"/>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3854777" y="1590687"/>
            <a:ext cx="6438900" cy="584775"/>
          </a:xfrm>
          <a:prstGeom prst="rect">
            <a:avLst/>
          </a:prstGeom>
          <a:noFill/>
        </p:spPr>
        <p:txBody>
          <a:bodyPr wrap="square" rtlCol="0">
            <a:spAutoFit/>
          </a:bodyPr>
          <a:lstStyle/>
          <a:p>
            <a:r>
              <a:rPr lang="en-US" altLang="ko-KR" sz="3200" b="1" dirty="0">
                <a:solidFill>
                  <a:schemeClr val="bg1"/>
                </a:solidFill>
              </a:rPr>
              <a:t>Perspective of Taxi passengers</a:t>
            </a:r>
            <a:endParaRPr lang="ko-KR" altLang="en-US" sz="3200" b="1" dirty="0">
              <a:solidFill>
                <a:schemeClr val="bg1"/>
              </a:solidFill>
            </a:endParaRPr>
          </a:p>
        </p:txBody>
      </p:sp>
      <p:sp>
        <p:nvSpPr>
          <p:cNvPr id="5" name="직사각형 4"/>
          <p:cNvSpPr/>
          <p:nvPr/>
        </p:nvSpPr>
        <p:spPr>
          <a:xfrm>
            <a:off x="6760724" y="1168699"/>
            <a:ext cx="3248845" cy="1428750"/>
          </a:xfrm>
          <a:prstGeom prst="rect">
            <a:avLst/>
          </a:prstGeom>
          <a:solidFill>
            <a:srgbClr val="6BA1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3200" b="1" dirty="0">
                <a:solidFill>
                  <a:schemeClr val="accent4"/>
                </a:solidFill>
              </a:rPr>
              <a:t>Taxi drivers</a:t>
            </a:r>
            <a:endParaRPr lang="ko-KR" altLang="en-US" sz="3200" b="1" dirty="0">
              <a:solidFill>
                <a:schemeClr val="accent4"/>
              </a:solidFill>
            </a:endParaRPr>
          </a:p>
        </p:txBody>
      </p:sp>
      <p:sp>
        <p:nvSpPr>
          <p:cNvPr id="14" name="TextBox 13"/>
          <p:cNvSpPr txBox="1"/>
          <p:nvPr/>
        </p:nvSpPr>
        <p:spPr>
          <a:xfrm>
            <a:off x="975813" y="2385756"/>
            <a:ext cx="10492287" cy="584775"/>
          </a:xfrm>
          <a:prstGeom prst="rect">
            <a:avLst/>
          </a:prstGeom>
          <a:noFill/>
        </p:spPr>
        <p:txBody>
          <a:bodyPr wrap="square" rtlCol="0">
            <a:spAutoFit/>
          </a:bodyPr>
          <a:lstStyle/>
          <a:p>
            <a:r>
              <a:rPr lang="en-US" altLang="ko-KR" sz="3200" b="1" dirty="0">
                <a:solidFill>
                  <a:schemeClr val="bg1"/>
                </a:solidFill>
              </a:rPr>
              <a:t>Where is the </a:t>
            </a:r>
            <a:r>
              <a:rPr lang="en-US" altLang="ko-KR" sz="3200" b="1" dirty="0" smtClean="0">
                <a:solidFill>
                  <a:schemeClr val="bg1"/>
                </a:solidFill>
              </a:rPr>
              <a:t>taxi stand </a:t>
            </a:r>
            <a:r>
              <a:rPr lang="en-US" altLang="ko-KR" sz="3200" b="1" dirty="0">
                <a:solidFill>
                  <a:schemeClr val="bg1"/>
                </a:solidFill>
              </a:rPr>
              <a:t>that many passengers are at?</a:t>
            </a:r>
            <a:endParaRPr lang="ko-KR" altLang="en-US" sz="3200" b="1" dirty="0">
              <a:solidFill>
                <a:schemeClr val="bg1"/>
              </a:solidFill>
            </a:endParaRPr>
          </a:p>
        </p:txBody>
      </p:sp>
      <p:pic>
        <p:nvPicPr>
          <p:cNvPr id="15" name="그림 14"/>
          <p:cNvPicPr>
            <a:picLocks noChangeAspect="1"/>
          </p:cNvPicPr>
          <p:nvPr/>
        </p:nvPicPr>
        <p:blipFill>
          <a:blip r:embed="rId4">
            <a:extLst>
              <a:ext uri="{BEBA8EAE-BF5A-486C-A8C5-ECC9F3942E4B}">
                <a14:imgProps xmlns:a14="http://schemas.microsoft.com/office/drawing/2010/main">
                  <a14:imgLayer r:embed="rId5">
                    <a14:imgEffect>
                      <a14:backgroundRemoval t="8113" b="98675" l="2774" r="97781"/>
                    </a14:imgEffect>
                  </a14:imgLayer>
                </a14:imgProps>
              </a:ext>
            </a:extLst>
          </a:blip>
          <a:stretch>
            <a:fillRect/>
          </a:stretch>
        </p:blipFill>
        <p:spPr>
          <a:xfrm>
            <a:off x="7827408" y="3246310"/>
            <a:ext cx="3809428" cy="3191256"/>
          </a:xfrm>
          <a:prstGeom prst="rect">
            <a:avLst/>
          </a:prstGeom>
        </p:spPr>
      </p:pic>
      <p:pic>
        <p:nvPicPr>
          <p:cNvPr id="16" name="그림 15"/>
          <p:cNvPicPr>
            <a:picLocks noChangeAspect="1"/>
          </p:cNvPicPr>
          <p:nvPr/>
        </p:nvPicPr>
        <p:blipFill>
          <a:blip r:embed="rId6">
            <a:extLst>
              <a:ext uri="{BEBA8EAE-BF5A-486C-A8C5-ECC9F3942E4B}">
                <a14:imgProps xmlns:a14="http://schemas.microsoft.com/office/drawing/2010/main">
                  <a14:imgLayer r:embed="rId7">
                    <a14:imgEffect>
                      <a14:backgroundRemoval t="9873" b="100000" l="9694" r="89796"/>
                    </a14:imgEffect>
                  </a14:imgLayer>
                </a14:imgProps>
              </a:ext>
            </a:extLst>
          </a:blip>
          <a:stretch>
            <a:fillRect/>
          </a:stretch>
        </p:blipFill>
        <p:spPr>
          <a:xfrm>
            <a:off x="4311543" y="3558359"/>
            <a:ext cx="1945851" cy="3117332"/>
          </a:xfrm>
          <a:prstGeom prst="rect">
            <a:avLst/>
          </a:prstGeom>
        </p:spPr>
      </p:pic>
      <p:pic>
        <p:nvPicPr>
          <p:cNvPr id="13" name="그림 12"/>
          <p:cNvPicPr>
            <a:picLocks noChangeAspect="1"/>
          </p:cNvPicPr>
          <p:nvPr/>
        </p:nvPicPr>
        <p:blipFill>
          <a:blip r:embed="rId8">
            <a:extLst>
              <a:ext uri="{BEBA8EAE-BF5A-486C-A8C5-ECC9F3942E4B}">
                <a14:imgProps xmlns:a14="http://schemas.microsoft.com/office/drawing/2010/main">
                  <a14:imgLayer r:embed="rId9">
                    <a14:imgEffect>
                      <a14:backgroundRemoval t="0" b="98814" l="0" r="92466">
                        <a14:foregroundMark x1="37671" y1="66798" x2="39726" y2="66008"/>
                        <a14:foregroundMark x1="43322" y1="56126" x2="43322" y2="56126"/>
                      </a14:backgroundRemoval>
                    </a14:imgEffect>
                  </a14:imgLayer>
                </a14:imgProps>
              </a:ext>
            </a:extLst>
          </a:blip>
          <a:stretch>
            <a:fillRect/>
          </a:stretch>
        </p:blipFill>
        <p:spPr>
          <a:xfrm>
            <a:off x="48267" y="203263"/>
            <a:ext cx="1958123" cy="1696593"/>
          </a:xfrm>
          <a:prstGeom prst="rect">
            <a:avLst/>
          </a:prstGeom>
        </p:spPr>
      </p:pic>
    </p:spTree>
    <p:extLst>
      <p:ext uri="{BB962C8B-B14F-4D97-AF65-F5344CB8AC3E}">
        <p14:creationId xmlns:p14="http://schemas.microsoft.com/office/powerpoint/2010/main" val="4046910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3000"/>
                                        <p:tgtEl>
                                          <p:spTgt spid="5"/>
                                        </p:tgtEl>
                                      </p:cBhvr>
                                    </p:animEffect>
                                  </p:childTnLst>
                                </p:cTn>
                              </p:par>
                            </p:childTnLst>
                          </p:cTn>
                        </p:par>
                        <p:par>
                          <p:cTn id="8" fill="hold">
                            <p:stCondLst>
                              <p:cond delay="3000"/>
                            </p:stCondLst>
                            <p:childTnLst>
                              <p:par>
                                <p:cTn id="9" presetID="2" presetClass="entr" presetSubtype="8"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2000" fill="hold"/>
                                        <p:tgtEl>
                                          <p:spTgt spid="17"/>
                                        </p:tgtEl>
                                        <p:attrNameLst>
                                          <p:attrName>ppt_x</p:attrName>
                                        </p:attrNameLst>
                                      </p:cBhvr>
                                      <p:tavLst>
                                        <p:tav tm="0">
                                          <p:val>
                                            <p:strVal val="0-#ppt_w/2"/>
                                          </p:val>
                                        </p:tav>
                                        <p:tav tm="100000">
                                          <p:val>
                                            <p:strVal val="#ppt_x"/>
                                          </p:val>
                                        </p:tav>
                                      </p:tavLst>
                                    </p:anim>
                                    <p:anim calcmode="lin" valueType="num">
                                      <p:cBhvr additive="base">
                                        <p:cTn id="12" dur="2000" fill="hold"/>
                                        <p:tgtEl>
                                          <p:spTgt spid="1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그림 13"/>
          <p:cNvPicPr>
            <a:picLocks noChangeAspect="1"/>
          </p:cNvPicPr>
          <p:nvPr/>
        </p:nvPicPr>
        <p:blipFill>
          <a:blip r:embed="rId3"/>
          <a:stretch>
            <a:fillRect/>
          </a:stretch>
        </p:blipFill>
        <p:spPr>
          <a:xfrm>
            <a:off x="464024" y="1171432"/>
            <a:ext cx="9494433" cy="5340618"/>
          </a:xfrm>
          <a:prstGeom prst="rect">
            <a:avLst/>
          </a:prstGeom>
        </p:spPr>
      </p:pic>
      <p:sp>
        <p:nvSpPr>
          <p:cNvPr id="2" name="직사각형 1">
            <a:extLst>
              <a:ext uri="{FF2B5EF4-FFF2-40B4-BE49-F238E27FC236}">
                <a16:creationId xmlns:a16="http://schemas.microsoft.com/office/drawing/2014/main" id="{3871E906-4406-4B7A-BD78-9FF6F315ED2C}"/>
              </a:ext>
            </a:extLst>
          </p:cNvPr>
          <p:cNvSpPr/>
          <p:nvPr/>
        </p:nvSpPr>
        <p:spPr>
          <a:xfrm>
            <a:off x="328228" y="213937"/>
            <a:ext cx="3277372" cy="646331"/>
          </a:xfrm>
          <a:prstGeom prst="rect">
            <a:avLst/>
          </a:prstGeom>
        </p:spPr>
        <p:txBody>
          <a:bodyPr wrap="none">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3600" b="1" dirty="0" smtClean="0">
                <a:solidFill>
                  <a:prstClr val="white"/>
                </a:solidFill>
                <a:latin typeface="맑은 고딕" panose="020F0502020204030204"/>
                <a:ea typeface="맑은 고딕" panose="020B0503020000020004" pitchFamily="50" charset="-127"/>
              </a:rPr>
              <a:t>User Interface</a:t>
            </a:r>
            <a:endParaRPr kumimoji="0" lang="en-US" altLang="ko-KR" sz="3600" b="1" i="0" u="none" strike="noStrike" kern="1200" cap="none" spc="0" normalizeH="0" baseline="0" noProof="0" dirty="0">
              <a:ln>
                <a:noFill/>
              </a:ln>
              <a:solidFill>
                <a:prstClr val="white"/>
              </a:solidFill>
              <a:effectLst/>
              <a:uLnTx/>
              <a:uFillTx/>
              <a:latin typeface="맑은 고딕" panose="020F0502020204030204"/>
              <a:ea typeface="맑은 고딕" panose="020B0503020000020004" pitchFamily="50" charset="-127"/>
              <a:cs typeface="+mn-cs"/>
            </a:endParaRPr>
          </a:p>
        </p:txBody>
      </p:sp>
      <p:cxnSp>
        <p:nvCxnSpPr>
          <p:cNvPr id="3" name="직선 연결선 2"/>
          <p:cNvCxnSpPr/>
          <p:nvPr/>
        </p:nvCxnSpPr>
        <p:spPr>
          <a:xfrm>
            <a:off x="192024" y="173736"/>
            <a:ext cx="0" cy="786384"/>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sp>
        <p:nvSpPr>
          <p:cNvPr id="6" name="직사각형 5"/>
          <p:cNvSpPr/>
          <p:nvPr/>
        </p:nvSpPr>
        <p:spPr>
          <a:xfrm>
            <a:off x="464024" y="1858234"/>
            <a:ext cx="3889612" cy="450376"/>
          </a:xfrm>
          <a:prstGeom prst="rect">
            <a:avLst/>
          </a:prstGeom>
          <a:noFill/>
          <a:ln w="38100">
            <a:solidFill>
              <a:srgbClr val="F6C8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8" name="직선 화살표 연결선 7"/>
          <p:cNvCxnSpPr/>
          <p:nvPr/>
        </p:nvCxnSpPr>
        <p:spPr>
          <a:xfrm flipV="1">
            <a:off x="3605600" y="566928"/>
            <a:ext cx="894491" cy="1291306"/>
          </a:xfrm>
          <a:prstGeom prst="straightConnector1">
            <a:avLst/>
          </a:prstGeom>
          <a:ln w="38100">
            <a:solidFill>
              <a:srgbClr val="F6C863"/>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4719535" y="89874"/>
            <a:ext cx="4620127" cy="1015663"/>
          </a:xfrm>
          <a:prstGeom prst="rect">
            <a:avLst/>
          </a:prstGeom>
          <a:noFill/>
          <a:ln w="38100">
            <a:solidFill>
              <a:srgbClr val="F6C863"/>
            </a:solidFill>
          </a:ln>
        </p:spPr>
        <p:txBody>
          <a:bodyPr wrap="square" rtlCol="0">
            <a:spAutoFit/>
          </a:bodyPr>
          <a:lstStyle/>
          <a:p>
            <a:r>
              <a:rPr lang="en-US" altLang="ko-KR" sz="2000" b="1" dirty="0" smtClean="0">
                <a:solidFill>
                  <a:schemeClr val="bg1"/>
                </a:solidFill>
              </a:rPr>
              <a:t>Searching Box (able to change according to user’s current location)</a:t>
            </a:r>
          </a:p>
          <a:p>
            <a:r>
              <a:rPr lang="en-US" altLang="ko-KR" sz="2000" b="1" dirty="0" smtClean="0">
                <a:solidFill>
                  <a:schemeClr val="bg1"/>
                </a:solidFill>
              </a:rPr>
              <a:t>*Input address should be specific*</a:t>
            </a:r>
            <a:endParaRPr lang="ko-KR" altLang="en-US" sz="2000" b="1" dirty="0">
              <a:solidFill>
                <a:schemeClr val="bg1"/>
              </a:solidFill>
            </a:endParaRPr>
          </a:p>
        </p:txBody>
      </p:sp>
      <p:sp>
        <p:nvSpPr>
          <p:cNvPr id="11" name="타원 10"/>
          <p:cNvSpPr/>
          <p:nvPr/>
        </p:nvSpPr>
        <p:spPr>
          <a:xfrm>
            <a:off x="10918209" y="1272839"/>
            <a:ext cx="736391" cy="686532"/>
          </a:xfrm>
          <a:prstGeom prst="ellipse">
            <a:avLst/>
          </a:prstGeom>
          <a:solidFill>
            <a:srgbClr val="4DCEC1"/>
          </a:solidFill>
          <a:ln w="571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타원 15"/>
          <p:cNvSpPr/>
          <p:nvPr/>
        </p:nvSpPr>
        <p:spPr>
          <a:xfrm>
            <a:off x="10918209" y="3155209"/>
            <a:ext cx="736391" cy="686532"/>
          </a:xfrm>
          <a:prstGeom prst="ellipse">
            <a:avLst/>
          </a:prstGeom>
          <a:solidFill>
            <a:srgbClr val="DD4023"/>
          </a:solidFill>
          <a:ln w="571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b="1" dirty="0" smtClean="0"/>
              <a:t>T</a:t>
            </a:r>
            <a:endParaRPr lang="ko-KR" altLang="en-US" b="1" dirty="0"/>
          </a:p>
        </p:txBody>
      </p:sp>
      <p:sp>
        <p:nvSpPr>
          <p:cNvPr id="20" name="TextBox 19">
            <a:extLst>
              <a:ext uri="{FF2B5EF4-FFF2-40B4-BE49-F238E27FC236}">
                <a16:creationId xmlns:a16="http://schemas.microsoft.com/office/drawing/2014/main" id="{15C1A912-27A7-431E-8EA9-F2274FC3F8E2}"/>
              </a:ext>
            </a:extLst>
          </p:cNvPr>
          <p:cNvSpPr txBox="1"/>
          <p:nvPr/>
        </p:nvSpPr>
        <p:spPr>
          <a:xfrm>
            <a:off x="10640233" y="2012553"/>
            <a:ext cx="1359668" cy="830997"/>
          </a:xfrm>
          <a:prstGeom prst="rect">
            <a:avLst/>
          </a:prstGeom>
          <a:noFill/>
        </p:spPr>
        <p:txBody>
          <a:bodyPr wrap="none" rtlCol="0">
            <a:spAutoFit/>
          </a:bodyPr>
          <a:lstStyle/>
          <a:p>
            <a:pPr algn="ctr"/>
            <a:r>
              <a:rPr lang="en-US" altLang="ko-KR" sz="2400" b="1" dirty="0" smtClean="0">
                <a:solidFill>
                  <a:schemeClr val="bg1"/>
                </a:solidFill>
              </a:rPr>
              <a:t>Post </a:t>
            </a:r>
          </a:p>
          <a:p>
            <a:pPr algn="ctr"/>
            <a:r>
              <a:rPr lang="en-US" altLang="ko-KR" sz="2400" b="1" dirty="0" smtClean="0">
                <a:solidFill>
                  <a:schemeClr val="bg1"/>
                </a:solidFill>
              </a:rPr>
              <a:t>location</a:t>
            </a:r>
            <a:endParaRPr lang="ko-KR" altLang="en-US" sz="2400" b="1" dirty="0">
              <a:solidFill>
                <a:schemeClr val="bg1"/>
              </a:solidFill>
            </a:endParaRPr>
          </a:p>
        </p:txBody>
      </p:sp>
      <p:sp>
        <p:nvSpPr>
          <p:cNvPr id="21" name="TextBox 20">
            <a:extLst>
              <a:ext uri="{FF2B5EF4-FFF2-40B4-BE49-F238E27FC236}">
                <a16:creationId xmlns:a16="http://schemas.microsoft.com/office/drawing/2014/main" id="{15C1A912-27A7-431E-8EA9-F2274FC3F8E2}"/>
              </a:ext>
            </a:extLst>
          </p:cNvPr>
          <p:cNvSpPr txBox="1"/>
          <p:nvPr/>
        </p:nvSpPr>
        <p:spPr>
          <a:xfrm>
            <a:off x="10752444" y="3973512"/>
            <a:ext cx="1135247" cy="830997"/>
          </a:xfrm>
          <a:prstGeom prst="rect">
            <a:avLst/>
          </a:prstGeom>
          <a:noFill/>
        </p:spPr>
        <p:txBody>
          <a:bodyPr wrap="none" rtlCol="0">
            <a:spAutoFit/>
          </a:bodyPr>
          <a:lstStyle/>
          <a:p>
            <a:pPr algn="ctr"/>
            <a:r>
              <a:rPr lang="en-US" altLang="ko-KR" sz="2400" b="1" dirty="0" smtClean="0">
                <a:solidFill>
                  <a:schemeClr val="bg1"/>
                </a:solidFill>
              </a:rPr>
              <a:t>Taxi</a:t>
            </a:r>
          </a:p>
          <a:p>
            <a:pPr algn="ctr"/>
            <a:r>
              <a:rPr lang="en-US" altLang="ko-KR" sz="2400" b="1" dirty="0" smtClean="0">
                <a:solidFill>
                  <a:schemeClr val="bg1"/>
                </a:solidFill>
              </a:rPr>
              <a:t>stands</a:t>
            </a:r>
          </a:p>
        </p:txBody>
      </p:sp>
    </p:spTree>
    <p:extLst>
      <p:ext uri="{BB962C8B-B14F-4D97-AF65-F5344CB8AC3E}">
        <p14:creationId xmlns:p14="http://schemas.microsoft.com/office/powerpoint/2010/main" val="1203446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3871E906-4406-4B7A-BD78-9FF6F315ED2C}"/>
              </a:ext>
            </a:extLst>
          </p:cNvPr>
          <p:cNvSpPr/>
          <p:nvPr/>
        </p:nvSpPr>
        <p:spPr>
          <a:xfrm>
            <a:off x="328228" y="213937"/>
            <a:ext cx="3277372" cy="646331"/>
          </a:xfrm>
          <a:prstGeom prst="rect">
            <a:avLst/>
          </a:prstGeom>
        </p:spPr>
        <p:txBody>
          <a:bodyPr wrap="none">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3600" b="1" dirty="0" smtClean="0">
                <a:solidFill>
                  <a:prstClr val="white"/>
                </a:solidFill>
                <a:latin typeface="맑은 고딕" panose="020F0502020204030204"/>
                <a:ea typeface="맑은 고딕" panose="020B0503020000020004" pitchFamily="50" charset="-127"/>
              </a:rPr>
              <a:t>User Interface</a:t>
            </a:r>
            <a:endParaRPr kumimoji="0" lang="en-US" altLang="ko-KR" sz="3600" b="1" i="0" u="none" strike="noStrike" kern="1200" cap="none" spc="0" normalizeH="0" baseline="0" noProof="0" dirty="0">
              <a:ln>
                <a:noFill/>
              </a:ln>
              <a:solidFill>
                <a:prstClr val="white"/>
              </a:solidFill>
              <a:effectLst/>
              <a:uLnTx/>
              <a:uFillTx/>
              <a:latin typeface="맑은 고딕" panose="020F0502020204030204"/>
              <a:ea typeface="맑은 고딕" panose="020B0503020000020004" pitchFamily="50" charset="-127"/>
              <a:cs typeface="+mn-cs"/>
            </a:endParaRPr>
          </a:p>
        </p:txBody>
      </p:sp>
      <p:cxnSp>
        <p:nvCxnSpPr>
          <p:cNvPr id="3" name="직선 연결선 2"/>
          <p:cNvCxnSpPr/>
          <p:nvPr/>
        </p:nvCxnSpPr>
        <p:spPr>
          <a:xfrm>
            <a:off x="192024" y="173736"/>
            <a:ext cx="0" cy="786384"/>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pic>
        <p:nvPicPr>
          <p:cNvPr id="6" name="그림 5"/>
          <p:cNvPicPr>
            <a:picLocks noChangeAspect="1"/>
          </p:cNvPicPr>
          <p:nvPr/>
        </p:nvPicPr>
        <p:blipFill>
          <a:blip r:embed="rId3"/>
          <a:stretch>
            <a:fillRect/>
          </a:stretch>
        </p:blipFill>
        <p:spPr>
          <a:xfrm>
            <a:off x="192024" y="1420771"/>
            <a:ext cx="8779698" cy="4938580"/>
          </a:xfrm>
          <a:prstGeom prst="rect">
            <a:avLst/>
          </a:prstGeom>
        </p:spPr>
      </p:pic>
      <p:pic>
        <p:nvPicPr>
          <p:cNvPr id="5" name="그림 4" descr="지도이(가) 표시된 사진&#10;&#10;자동 생성된 설명">
            <a:extLst>
              <a:ext uri="{FF2B5EF4-FFF2-40B4-BE49-F238E27FC236}">
                <a16:creationId xmlns:a16="http://schemas.microsoft.com/office/drawing/2014/main" id="{FB4284A4-042D-F043-BC0D-FA2E3CC8AD1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520627" y="1665363"/>
            <a:ext cx="2167790" cy="4693988"/>
          </a:xfrm>
          <a:prstGeom prst="rect">
            <a:avLst/>
          </a:prstGeom>
        </p:spPr>
      </p:pic>
    </p:spTree>
    <p:extLst>
      <p:ext uri="{BB962C8B-B14F-4D97-AF65-F5344CB8AC3E}">
        <p14:creationId xmlns:p14="http://schemas.microsoft.com/office/powerpoint/2010/main" val="414357155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3">
            <a:extLst>
              <a:ext uri="{BEBA8EAE-BF5A-486C-A8C5-ECC9F3942E4B}">
                <a14:imgProps xmlns:a14="http://schemas.microsoft.com/office/drawing/2010/main">
                  <a14:imgLayer r:embed="rId4">
                    <a14:imgEffect>
                      <a14:backgroundRemoval t="8209" b="89552" l="0" r="100000">
                        <a14:foregroundMark x1="63158" y1="30970" x2="63158" y2="30970"/>
                        <a14:foregroundMark x1="44079" y1="58955" x2="44079" y2="58955"/>
                        <a14:foregroundMark x1="23355" y1="74627" x2="23355" y2="74627"/>
                        <a14:foregroundMark x1="14474" y1="76493" x2="14474" y2="76493"/>
                      </a14:backgroundRemoval>
                    </a14:imgEffect>
                  </a14:imgLayer>
                </a14:imgProps>
              </a:ext>
            </a:extLst>
          </a:blip>
          <a:stretch>
            <a:fillRect/>
          </a:stretch>
        </p:blipFill>
        <p:spPr>
          <a:xfrm>
            <a:off x="8314944" y="1809923"/>
            <a:ext cx="1537875" cy="1355758"/>
          </a:xfrm>
          <a:prstGeom prst="rect">
            <a:avLst/>
          </a:prstGeom>
        </p:spPr>
      </p:pic>
      <p:pic>
        <p:nvPicPr>
          <p:cNvPr id="5" name="그림 4"/>
          <p:cNvPicPr>
            <a:picLocks noChangeAspect="1"/>
          </p:cNvPicPr>
          <p:nvPr/>
        </p:nvPicPr>
        <p:blipFill>
          <a:blip r:embed="rId5">
            <a:extLst>
              <a:ext uri="{BEBA8EAE-BF5A-486C-A8C5-ECC9F3942E4B}">
                <a14:imgProps xmlns:a14="http://schemas.microsoft.com/office/drawing/2010/main">
                  <a14:imgLayer r:embed="rId6">
                    <a14:imgEffect>
                      <a14:backgroundRemoval t="0" b="100000" l="0" r="100000">
                        <a14:foregroundMark x1="38953" y1="11396" x2="38953" y2="11396"/>
                        <a14:foregroundMark x1="54651" y1="17521" x2="54651" y2="17521"/>
                        <a14:foregroundMark x1="57413" y1="33333" x2="57413" y2="33333"/>
                        <a14:foregroundMark x1="56250" y1="41453" x2="56250" y2="41453"/>
                      </a14:backgroundRemoval>
                    </a14:imgEffect>
                  </a14:imgLayer>
                </a14:imgProps>
              </a:ext>
            </a:extLst>
          </a:blip>
          <a:stretch>
            <a:fillRect/>
          </a:stretch>
        </p:blipFill>
        <p:spPr>
          <a:xfrm>
            <a:off x="2979570" y="1748963"/>
            <a:ext cx="1172908" cy="1196775"/>
          </a:xfrm>
          <a:prstGeom prst="rect">
            <a:avLst/>
          </a:prstGeom>
        </p:spPr>
      </p:pic>
      <p:sp>
        <p:nvSpPr>
          <p:cNvPr id="6" name="제목 5"/>
          <p:cNvSpPr>
            <a:spLocks noGrp="1"/>
          </p:cNvSpPr>
          <p:nvPr>
            <p:ph type="title"/>
          </p:nvPr>
        </p:nvSpPr>
        <p:spPr>
          <a:xfrm>
            <a:off x="283464" y="-95854"/>
            <a:ext cx="10515600" cy="1325563"/>
          </a:xfrm>
        </p:spPr>
        <p:txBody>
          <a:bodyPr/>
          <a:lstStyle/>
          <a:p>
            <a:r>
              <a:rPr lang="en-US" altLang="ko-KR" b="1" dirty="0" smtClean="0">
                <a:solidFill>
                  <a:schemeClr val="bg1"/>
                </a:solidFill>
              </a:rPr>
              <a:t>Benefits of our service</a:t>
            </a:r>
            <a:endParaRPr lang="ko-KR" altLang="en-US" b="1" dirty="0">
              <a:solidFill>
                <a:schemeClr val="bg1"/>
              </a:solidFill>
            </a:endParaRPr>
          </a:p>
        </p:txBody>
      </p:sp>
      <p:cxnSp>
        <p:nvCxnSpPr>
          <p:cNvPr id="7" name="직선 연결선 6"/>
          <p:cNvCxnSpPr/>
          <p:nvPr/>
        </p:nvCxnSpPr>
        <p:spPr>
          <a:xfrm>
            <a:off x="192024" y="173736"/>
            <a:ext cx="0" cy="786384"/>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1760370" y="3223497"/>
            <a:ext cx="4620127" cy="954107"/>
          </a:xfrm>
          <a:prstGeom prst="rect">
            <a:avLst/>
          </a:prstGeom>
          <a:noFill/>
        </p:spPr>
        <p:txBody>
          <a:bodyPr wrap="square" rtlCol="0">
            <a:spAutoFit/>
          </a:bodyPr>
          <a:lstStyle/>
          <a:p>
            <a:r>
              <a:rPr lang="en-US" altLang="ko-KR" sz="2800" b="1" dirty="0" smtClean="0">
                <a:solidFill>
                  <a:schemeClr val="bg1"/>
                </a:solidFill>
              </a:rPr>
              <a:t>Improve taxi drivers’ profit &amp; convenience</a:t>
            </a:r>
            <a:endParaRPr lang="ko-KR" altLang="en-US" sz="2800" b="1" dirty="0">
              <a:solidFill>
                <a:schemeClr val="bg1"/>
              </a:solidFill>
            </a:endParaRPr>
          </a:p>
        </p:txBody>
      </p:sp>
      <p:sp>
        <p:nvSpPr>
          <p:cNvPr id="9" name="TextBox 8"/>
          <p:cNvSpPr txBox="1"/>
          <p:nvPr/>
        </p:nvSpPr>
        <p:spPr>
          <a:xfrm>
            <a:off x="6409944" y="3184213"/>
            <a:ext cx="5446776" cy="954107"/>
          </a:xfrm>
          <a:prstGeom prst="rect">
            <a:avLst/>
          </a:prstGeom>
          <a:noFill/>
        </p:spPr>
        <p:txBody>
          <a:bodyPr wrap="square" rtlCol="0">
            <a:spAutoFit/>
          </a:bodyPr>
          <a:lstStyle/>
          <a:p>
            <a:r>
              <a:rPr lang="en-US" altLang="ko-KR" sz="2800" b="1" dirty="0" smtClean="0">
                <a:solidFill>
                  <a:schemeClr val="bg1"/>
                </a:solidFill>
              </a:rPr>
              <a:t>Efficient transportation policy, increased public convenience</a:t>
            </a:r>
            <a:endParaRPr lang="ko-KR" altLang="en-US" sz="2800" b="1" dirty="0">
              <a:solidFill>
                <a:schemeClr val="bg1"/>
              </a:solidFill>
            </a:endParaRPr>
          </a:p>
        </p:txBody>
      </p:sp>
      <p:pic>
        <p:nvPicPr>
          <p:cNvPr id="12" name="그림 11"/>
          <p:cNvPicPr>
            <a:picLocks noChangeAspect="1"/>
          </p:cNvPicPr>
          <p:nvPr/>
        </p:nvPicPr>
        <p:blipFill>
          <a:blip r:embed="rId7">
            <a:extLst>
              <a:ext uri="{BEBA8EAE-BF5A-486C-A8C5-ECC9F3942E4B}">
                <a14:imgProps xmlns:a14="http://schemas.microsoft.com/office/drawing/2010/main">
                  <a14:imgLayer r:embed="rId8">
                    <a14:imgEffect>
                      <a14:backgroundRemoval t="0" b="100000" l="0" r="100000">
                        <a14:foregroundMark x1="60311" y1="35248" x2="60311" y2="35248"/>
                        <a14:foregroundMark x1="76070" y1="11485" x2="76070" y2="11485"/>
                      </a14:backgroundRemoval>
                    </a14:imgEffect>
                  </a14:imgLayer>
                </a14:imgProps>
              </a:ext>
            </a:extLst>
          </a:blip>
          <a:stretch>
            <a:fillRect/>
          </a:stretch>
        </p:blipFill>
        <p:spPr>
          <a:xfrm>
            <a:off x="2979570" y="4365689"/>
            <a:ext cx="1558490" cy="1531201"/>
          </a:xfrm>
          <a:prstGeom prst="rect">
            <a:avLst/>
          </a:prstGeom>
        </p:spPr>
      </p:pic>
      <p:sp>
        <p:nvSpPr>
          <p:cNvPr id="13" name="TextBox 12"/>
          <p:cNvSpPr txBox="1"/>
          <p:nvPr/>
        </p:nvSpPr>
        <p:spPr>
          <a:xfrm>
            <a:off x="1659534" y="5871693"/>
            <a:ext cx="4620127" cy="954107"/>
          </a:xfrm>
          <a:prstGeom prst="rect">
            <a:avLst/>
          </a:prstGeom>
          <a:noFill/>
        </p:spPr>
        <p:txBody>
          <a:bodyPr wrap="square" rtlCol="0">
            <a:spAutoFit/>
          </a:bodyPr>
          <a:lstStyle/>
          <a:p>
            <a:pPr algn="ctr"/>
            <a:r>
              <a:rPr lang="en-US" altLang="ko-KR" sz="2800" b="1" dirty="0" smtClean="0">
                <a:solidFill>
                  <a:schemeClr val="bg1"/>
                </a:solidFill>
              </a:rPr>
              <a:t>Faster taxi ride available</a:t>
            </a:r>
          </a:p>
          <a:p>
            <a:pPr algn="ctr"/>
            <a:r>
              <a:rPr lang="en-US" altLang="ko-KR" sz="2800" b="1" dirty="0" smtClean="0">
                <a:solidFill>
                  <a:schemeClr val="bg1"/>
                </a:solidFill>
              </a:rPr>
              <a:t> at night time</a:t>
            </a:r>
            <a:endParaRPr lang="ko-KR" altLang="en-US" sz="2800" b="1" dirty="0">
              <a:solidFill>
                <a:schemeClr val="bg1"/>
              </a:solidFill>
            </a:endParaRPr>
          </a:p>
        </p:txBody>
      </p:sp>
      <p:pic>
        <p:nvPicPr>
          <p:cNvPr id="14" name="그림 13"/>
          <p:cNvPicPr>
            <a:picLocks noChangeAspect="1"/>
          </p:cNvPicPr>
          <p:nvPr/>
        </p:nvPicPr>
        <p:blipFill>
          <a:blip r:embed="rId9">
            <a:extLst>
              <a:ext uri="{BEBA8EAE-BF5A-486C-A8C5-ECC9F3942E4B}">
                <a14:imgProps xmlns:a14="http://schemas.microsoft.com/office/drawing/2010/main">
                  <a14:imgLayer r:embed="rId10">
                    <a14:imgEffect>
                      <a14:backgroundRemoval t="0" b="99248" l="5736" r="92161">
                        <a14:foregroundMark x1="52772" y1="54887" x2="52772" y2="54887"/>
                        <a14:foregroundMark x1="60994" y1="75752" x2="60994" y2="75752"/>
                        <a14:foregroundMark x1="74761" y1="42293" x2="74761" y2="42293"/>
                        <a14:foregroundMark x1="78394" y1="59398" x2="78394" y2="59398"/>
                        <a14:foregroundMark x1="78394" y1="78383" x2="78394" y2="78383"/>
                        <a14:backgroundMark x1="42639" y1="17105" x2="42639" y2="17105"/>
                      </a14:backgroundRemoval>
                    </a14:imgEffect>
                  </a14:imgLayer>
                </a14:imgProps>
              </a:ext>
            </a:extLst>
          </a:blip>
          <a:stretch>
            <a:fillRect/>
          </a:stretch>
        </p:blipFill>
        <p:spPr>
          <a:xfrm>
            <a:off x="8428593" y="4365688"/>
            <a:ext cx="1516365" cy="1542459"/>
          </a:xfrm>
          <a:prstGeom prst="rect">
            <a:avLst/>
          </a:prstGeom>
        </p:spPr>
      </p:pic>
      <p:sp>
        <p:nvSpPr>
          <p:cNvPr id="15" name="TextBox 14"/>
          <p:cNvSpPr txBox="1"/>
          <p:nvPr/>
        </p:nvSpPr>
        <p:spPr>
          <a:xfrm>
            <a:off x="6506435" y="5866410"/>
            <a:ext cx="5533165" cy="954107"/>
          </a:xfrm>
          <a:prstGeom prst="rect">
            <a:avLst/>
          </a:prstGeom>
          <a:noFill/>
        </p:spPr>
        <p:txBody>
          <a:bodyPr wrap="square" rtlCol="0">
            <a:spAutoFit/>
          </a:bodyPr>
          <a:lstStyle/>
          <a:p>
            <a:pPr algn="ctr"/>
            <a:r>
              <a:rPr lang="en-US" altLang="ko-KR" sz="2800" b="1" dirty="0" smtClean="0">
                <a:solidFill>
                  <a:schemeClr val="bg1"/>
                </a:solidFill>
              </a:rPr>
              <a:t>Useful resource for basis data of various taxi service</a:t>
            </a:r>
            <a:endParaRPr lang="ko-KR" altLang="en-US" sz="2800" b="1" dirty="0">
              <a:solidFill>
                <a:schemeClr val="bg1"/>
              </a:solidFill>
            </a:endParaRPr>
          </a:p>
        </p:txBody>
      </p:sp>
    </p:spTree>
    <p:extLst>
      <p:ext uri="{BB962C8B-B14F-4D97-AF65-F5344CB8AC3E}">
        <p14:creationId xmlns:p14="http://schemas.microsoft.com/office/powerpoint/2010/main" val="179977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3" grpId="0"/>
      <p:bldP spid="15"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ctrTitle"/>
          </p:nvPr>
        </p:nvSpPr>
        <p:spPr>
          <a:xfrm>
            <a:off x="1389668" y="1844716"/>
            <a:ext cx="9643872" cy="2387600"/>
          </a:xfrm>
          <a:effectLst>
            <a:outerShdw blurRad="50800" dist="50800" dir="5400000" algn="ctr" rotWithShape="0">
              <a:srgbClr val="000000">
                <a:alpha val="98000"/>
              </a:srgbClr>
            </a:outerShdw>
          </a:effectLst>
        </p:spPr>
        <p:txBody>
          <a:bodyPr>
            <a:normAutofit fontScale="90000"/>
          </a:bodyPr>
          <a:lstStyle/>
          <a:p>
            <a:r>
              <a:rPr lang="en-US" altLang="ko-KR" sz="9600" b="1" dirty="0" smtClean="0">
                <a:solidFill>
                  <a:schemeClr val="bg1"/>
                </a:solidFill>
              </a:rPr>
              <a:t>Thank </a:t>
            </a:r>
            <a:r>
              <a:rPr lang="en-US" altLang="ko-KR" sz="9600" b="1" dirty="0" smtClean="0">
                <a:solidFill>
                  <a:schemeClr val="bg1"/>
                </a:solidFill>
              </a:rPr>
              <a:t>You</a:t>
            </a:r>
            <a:br>
              <a:rPr lang="en-US" altLang="ko-KR" sz="9600" b="1" dirty="0" smtClean="0">
                <a:solidFill>
                  <a:schemeClr val="bg1"/>
                </a:solidFill>
              </a:rPr>
            </a:br>
            <a:r>
              <a:rPr lang="en-US" altLang="ko-KR" sz="4900" b="1" dirty="0" err="1" smtClean="0">
                <a:solidFill>
                  <a:schemeClr val="bg1"/>
                </a:solidFill>
              </a:rPr>
              <a:t>TeamWork</a:t>
            </a:r>
            <a:r>
              <a:rPr lang="en-US" altLang="ko-KR" sz="4900" b="1" dirty="0" smtClean="0">
                <a:solidFill>
                  <a:schemeClr val="bg1"/>
                </a:solidFill>
              </a:rPr>
              <a:t> makes the DreamWorks</a:t>
            </a:r>
            <a:endParaRPr lang="ko-KR" altLang="en-US" sz="9600" b="1" dirty="0">
              <a:solidFill>
                <a:schemeClr val="bg1"/>
              </a:solidFill>
            </a:endParaRPr>
          </a:p>
        </p:txBody>
      </p:sp>
      <p:pic>
        <p:nvPicPr>
          <p:cNvPr id="4" name="Picture 2" descr="Taxi (902454560) - 게티이미지뱅크"/>
          <p:cNvPicPr>
            <a:picLocks noChangeAspect="1" noChangeArrowheads="1"/>
          </p:cNvPicPr>
          <p:nvPr/>
        </p:nvPicPr>
        <p:blipFill rotWithShape="1">
          <a:blip r:embed="rId3">
            <a:extLst>
              <a:ext uri="{28A0092B-C50C-407E-A947-70E740481C1C}">
                <a14:useLocalDpi xmlns:a14="http://schemas.microsoft.com/office/drawing/2010/main" val="0"/>
              </a:ext>
            </a:extLst>
          </a:blip>
          <a:srcRect l="33429" t="43838" r="-289" b="13200"/>
          <a:stretch/>
        </p:blipFill>
        <p:spPr bwMode="auto">
          <a:xfrm>
            <a:off x="8997140" y="2016443"/>
            <a:ext cx="3232960" cy="1625600"/>
          </a:xfrm>
          <a:prstGeom prst="rect">
            <a:avLst/>
          </a:prstGeom>
          <a:noFill/>
          <a:extLst>
            <a:ext uri="{909E8E84-426E-40DD-AFC4-6F175D3DCCD1}">
              <a14:hiddenFill xmlns:a14="http://schemas.microsoft.com/office/drawing/2010/main">
                <a:solidFill>
                  <a:srgbClr val="FFFFFF"/>
                </a:solidFill>
              </a14:hiddenFill>
            </a:ext>
          </a:extLst>
        </p:spPr>
      </p:pic>
      <p:cxnSp>
        <p:nvCxnSpPr>
          <p:cNvPr id="8" name="직선 연결선 7"/>
          <p:cNvCxnSpPr/>
          <p:nvPr/>
        </p:nvCxnSpPr>
        <p:spPr>
          <a:xfrm>
            <a:off x="88900" y="3563934"/>
            <a:ext cx="8997140" cy="0"/>
          </a:xfrm>
          <a:prstGeom prst="line">
            <a:avLst/>
          </a:prstGeom>
          <a:ln w="76200">
            <a:solidFill>
              <a:srgbClr val="51798A"/>
            </a:solidFil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9086040" y="4197174"/>
            <a:ext cx="2147938" cy="369332"/>
          </a:xfrm>
          <a:prstGeom prst="rect">
            <a:avLst/>
          </a:prstGeom>
          <a:noFill/>
        </p:spPr>
        <p:txBody>
          <a:bodyPr wrap="square" rtlCol="0">
            <a:spAutoFit/>
          </a:bodyPr>
          <a:lstStyle/>
          <a:p>
            <a:r>
              <a:rPr lang="en-US" altLang="ko-KR" b="1" dirty="0" smtClean="0"/>
              <a:t>-We are Team8</a:t>
            </a:r>
            <a:endParaRPr lang="ko-KR" altLang="en-US" b="1" dirty="0"/>
          </a:p>
        </p:txBody>
      </p:sp>
    </p:spTree>
    <p:extLst>
      <p:ext uri="{BB962C8B-B14F-4D97-AF65-F5344CB8AC3E}">
        <p14:creationId xmlns:p14="http://schemas.microsoft.com/office/powerpoint/2010/main" val="4183642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3000" fill="hold"/>
                                        <p:tgtEl>
                                          <p:spTgt spid="4"/>
                                        </p:tgtEl>
                                        <p:attrNameLst>
                                          <p:attrName>ppt_x</p:attrName>
                                        </p:attrNameLst>
                                      </p:cBhvr>
                                      <p:tavLst>
                                        <p:tav tm="0">
                                          <p:val>
                                            <p:strVal val="0-#ppt_w/2"/>
                                          </p:val>
                                        </p:tav>
                                        <p:tav tm="100000">
                                          <p:val>
                                            <p:strVal val="#ppt_x"/>
                                          </p:val>
                                        </p:tav>
                                      </p:tavLst>
                                    </p:anim>
                                    <p:anim calcmode="lin" valueType="num">
                                      <p:cBhvr additive="base">
                                        <p:cTn id="8" dur="3000" fill="hold"/>
                                        <p:tgtEl>
                                          <p:spTgt spid="4"/>
                                        </p:tgtEl>
                                        <p:attrNameLst>
                                          <p:attrName>ppt_y</p:attrName>
                                        </p:attrNameLst>
                                      </p:cBhvr>
                                      <p:tavLst>
                                        <p:tav tm="0">
                                          <p:val>
                                            <p:strVal val="#ppt_y"/>
                                          </p:val>
                                        </p:tav>
                                        <p:tav tm="100000">
                                          <p:val>
                                            <p:strVal val="#ppt_y"/>
                                          </p:val>
                                        </p:tav>
                                      </p:tavLst>
                                    </p:anim>
                                  </p:childTnLst>
                                </p:cTn>
                              </p:par>
                              <p:par>
                                <p:cTn id="9" presetID="22" presetClass="entr" presetSubtype="8" fill="hold" nodeType="with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left)">
                                      <p:cBhvr>
                                        <p:cTn id="11" dur="3000"/>
                                        <p:tgtEl>
                                          <p:spTgt spid="8"/>
                                        </p:tgtEl>
                                      </p:cBhvr>
                                    </p:animEffect>
                                  </p:childTnLst>
                                </p:cTn>
                              </p:par>
                              <p:par>
                                <p:cTn id="12" presetID="22" presetClass="entr" presetSubtype="8" fill="hold" grpId="0" nodeType="with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wipe(left)">
                                      <p:cBhvr>
                                        <p:cTn id="14" dur="375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3"/>
          <a:stretch>
            <a:fillRect/>
          </a:stretch>
        </p:blipFill>
        <p:spPr>
          <a:xfrm>
            <a:off x="1101854" y="548640"/>
            <a:ext cx="10040712" cy="5791116"/>
          </a:xfrm>
          <a:prstGeom prst="rect">
            <a:avLst/>
          </a:prstGeom>
        </p:spPr>
      </p:pic>
      <p:graphicFrame>
        <p:nvGraphicFramePr>
          <p:cNvPr id="6" name="차트 5"/>
          <p:cNvGraphicFramePr/>
          <p:nvPr>
            <p:extLst>
              <p:ext uri="{D42A27DB-BD31-4B8C-83A1-F6EECF244321}">
                <p14:modId xmlns:p14="http://schemas.microsoft.com/office/powerpoint/2010/main" val="2658551532"/>
              </p:ext>
            </p:extLst>
          </p:nvPr>
        </p:nvGraphicFramePr>
        <p:xfrm>
          <a:off x="1101854" y="548640"/>
          <a:ext cx="10040712" cy="5791116"/>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3384032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ircle(in)">
                                      <p:cBhvr>
                                        <p:cTn id="7"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3">
            <a:extLst>
              <a:ext uri="{BEBA8EAE-BF5A-486C-A8C5-ECC9F3942E4B}">
                <a14:imgProps xmlns:a14="http://schemas.microsoft.com/office/drawing/2010/main">
                  <a14:imgLayer r:embed="rId4">
                    <a14:imgEffect>
                      <a14:backgroundRemoval t="9790" b="100000" l="10000" r="90000"/>
                    </a14:imgEffect>
                  </a14:imgLayer>
                </a14:imgProps>
              </a:ext>
            </a:extLst>
          </a:blip>
          <a:stretch>
            <a:fillRect/>
          </a:stretch>
        </p:blipFill>
        <p:spPr>
          <a:xfrm>
            <a:off x="2260588" y="879702"/>
            <a:ext cx="1714588" cy="1816193"/>
          </a:xfrm>
          <a:prstGeom prst="rect">
            <a:avLst/>
          </a:prstGeom>
        </p:spPr>
      </p:pic>
      <p:pic>
        <p:nvPicPr>
          <p:cNvPr id="4" name="그림 3"/>
          <p:cNvPicPr>
            <a:picLocks noChangeAspect="1"/>
          </p:cNvPicPr>
          <p:nvPr/>
        </p:nvPicPr>
        <p:blipFill>
          <a:blip r:embed="rId5">
            <a:extLst>
              <a:ext uri="{BEBA8EAE-BF5A-486C-A8C5-ECC9F3942E4B}">
                <a14:imgProps xmlns:a14="http://schemas.microsoft.com/office/drawing/2010/main">
                  <a14:imgLayer r:embed="rId6">
                    <a14:imgEffect>
                      <a14:backgroundRemoval t="0" b="100000" l="0" r="100000">
                        <a14:foregroundMark x1="23243" y1="26111" x2="23243" y2="26111"/>
                        <a14:foregroundMark x1="44324" y1="46667" x2="44324" y2="46667"/>
                        <a14:foregroundMark x1="61081" y1="46667" x2="62162" y2="41111"/>
                        <a14:foregroundMark x1="38919" y1="25000" x2="38919" y2="25000"/>
                        <a14:foregroundMark x1="51351" y1="25000" x2="51351" y2="25000"/>
                        <a14:foregroundMark x1="65946" y1="27222" x2="65946" y2="27222"/>
                        <a14:foregroundMark x1="78919" y1="30556" x2="78919" y2="30556"/>
                        <a14:foregroundMark x1="81081" y1="43333" x2="81081" y2="43333"/>
                        <a14:foregroundMark x1="70270" y1="44444" x2="70270" y2="44444"/>
                      </a14:backgroundRemoval>
                    </a14:imgEffect>
                  </a14:imgLayer>
                </a14:imgProps>
              </a:ext>
            </a:extLst>
          </a:blip>
          <a:stretch>
            <a:fillRect/>
          </a:stretch>
        </p:blipFill>
        <p:spPr>
          <a:xfrm>
            <a:off x="3887005" y="1673959"/>
            <a:ext cx="1174810" cy="1143059"/>
          </a:xfrm>
          <a:prstGeom prst="rect">
            <a:avLst/>
          </a:prstGeom>
        </p:spPr>
      </p:pic>
      <p:pic>
        <p:nvPicPr>
          <p:cNvPr id="7" name="그림 6"/>
          <p:cNvPicPr>
            <a:picLocks noChangeAspect="1"/>
          </p:cNvPicPr>
          <p:nvPr/>
        </p:nvPicPr>
        <p:blipFill>
          <a:blip r:embed="rId3">
            <a:extLst>
              <a:ext uri="{BEBA8EAE-BF5A-486C-A8C5-ECC9F3942E4B}">
                <a14:imgProps xmlns:a14="http://schemas.microsoft.com/office/drawing/2010/main">
                  <a14:imgLayer r:embed="rId4">
                    <a14:imgEffect>
                      <a14:backgroundRemoval t="9790" b="100000" l="10000" r="90000"/>
                    </a14:imgEffect>
                  </a14:imgLayer>
                </a14:imgProps>
              </a:ext>
            </a:extLst>
          </a:blip>
          <a:stretch>
            <a:fillRect/>
          </a:stretch>
        </p:blipFill>
        <p:spPr>
          <a:xfrm>
            <a:off x="2260588" y="3698698"/>
            <a:ext cx="1714588" cy="1816193"/>
          </a:xfrm>
          <a:prstGeom prst="rect">
            <a:avLst/>
          </a:prstGeom>
        </p:spPr>
      </p:pic>
      <p:pic>
        <p:nvPicPr>
          <p:cNvPr id="1030" name="Picture 6" descr="Favorite place Icons - 128 free vector icons"/>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69064" y="1139431"/>
            <a:ext cx="1469822" cy="1469823"/>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Car Fuel Consumption Icons - Download Free Vector Icons | Noun Project"/>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988939" y="3898324"/>
            <a:ext cx="1905000" cy="190500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Traffic Congestion Icon #365756 - Free Icons Library"/>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831019" y="4127502"/>
            <a:ext cx="1905000" cy="1905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6640359" y="5770892"/>
            <a:ext cx="4620127" cy="523220"/>
          </a:xfrm>
          <a:prstGeom prst="rect">
            <a:avLst/>
          </a:prstGeom>
          <a:noFill/>
        </p:spPr>
        <p:txBody>
          <a:bodyPr wrap="square" rtlCol="0">
            <a:spAutoFit/>
          </a:bodyPr>
          <a:lstStyle/>
          <a:p>
            <a:r>
              <a:rPr lang="en-US" altLang="ko-KR" sz="2800" b="1" dirty="0" smtClean="0">
                <a:solidFill>
                  <a:schemeClr val="bg1"/>
                </a:solidFill>
              </a:rPr>
              <a:t>The Need for Taxi Stand</a:t>
            </a:r>
            <a:endParaRPr lang="ko-KR" altLang="en-US" sz="2800" b="1" dirty="0">
              <a:solidFill>
                <a:schemeClr val="bg1"/>
              </a:solidFill>
            </a:endParaRPr>
          </a:p>
        </p:txBody>
      </p:sp>
      <p:sp>
        <p:nvSpPr>
          <p:cNvPr id="12" name="TextBox 11"/>
          <p:cNvSpPr txBox="1"/>
          <p:nvPr/>
        </p:nvSpPr>
        <p:spPr>
          <a:xfrm>
            <a:off x="807818" y="2966932"/>
            <a:ext cx="4620127" cy="523220"/>
          </a:xfrm>
          <a:prstGeom prst="rect">
            <a:avLst/>
          </a:prstGeom>
          <a:noFill/>
        </p:spPr>
        <p:txBody>
          <a:bodyPr wrap="square" rtlCol="0">
            <a:spAutoFit/>
          </a:bodyPr>
          <a:lstStyle/>
          <a:p>
            <a:r>
              <a:rPr lang="en-US" altLang="ko-KR" sz="2800" b="1" dirty="0" smtClean="0">
                <a:solidFill>
                  <a:schemeClr val="bg1"/>
                </a:solidFill>
              </a:rPr>
              <a:t>In densely populated area</a:t>
            </a:r>
            <a:endParaRPr lang="ko-KR" altLang="en-US" sz="2800" b="1" dirty="0">
              <a:solidFill>
                <a:schemeClr val="bg1"/>
              </a:solidFill>
            </a:endParaRPr>
          </a:p>
        </p:txBody>
      </p:sp>
      <p:sp>
        <p:nvSpPr>
          <p:cNvPr id="13" name="TextBox 12"/>
          <p:cNvSpPr txBox="1"/>
          <p:nvPr/>
        </p:nvSpPr>
        <p:spPr>
          <a:xfrm>
            <a:off x="786063" y="5770892"/>
            <a:ext cx="4754176" cy="523220"/>
          </a:xfrm>
          <a:prstGeom prst="rect">
            <a:avLst/>
          </a:prstGeom>
          <a:noFill/>
        </p:spPr>
        <p:txBody>
          <a:bodyPr wrap="square" rtlCol="0">
            <a:spAutoFit/>
          </a:bodyPr>
          <a:lstStyle/>
          <a:p>
            <a:r>
              <a:rPr lang="en-US" altLang="ko-KR" sz="2800" b="1" dirty="0" smtClean="0">
                <a:solidFill>
                  <a:schemeClr val="bg1"/>
                </a:solidFill>
              </a:rPr>
              <a:t>In sparsely populated area</a:t>
            </a:r>
            <a:endParaRPr lang="ko-KR" altLang="en-US" sz="2800" b="1" dirty="0">
              <a:solidFill>
                <a:schemeClr val="bg1"/>
              </a:solidFill>
            </a:endParaRPr>
          </a:p>
        </p:txBody>
      </p:sp>
      <p:pic>
        <p:nvPicPr>
          <p:cNvPr id="8" name="그림 7"/>
          <p:cNvPicPr>
            <a:picLocks noChangeAspect="1"/>
          </p:cNvPicPr>
          <p:nvPr/>
        </p:nvPicPr>
        <p:blipFill>
          <a:blip r:embed="rId10">
            <a:extLst>
              <a:ext uri="{BEBA8EAE-BF5A-486C-A8C5-ECC9F3942E4B}">
                <a14:imgProps xmlns:a14="http://schemas.microsoft.com/office/drawing/2010/main">
                  <a14:imgLayer r:embed="rId11">
                    <a14:imgEffect>
                      <a14:backgroundRemoval t="0" b="100000" l="0" r="100000">
                        <a14:foregroundMark x1="61157" y1="13699" x2="61157" y2="13699"/>
                      </a14:backgroundRemoval>
                    </a14:imgEffect>
                  </a14:imgLayer>
                </a14:imgProps>
              </a:ext>
            </a:extLst>
          </a:blip>
          <a:stretch>
            <a:fillRect/>
          </a:stretch>
        </p:blipFill>
        <p:spPr>
          <a:xfrm>
            <a:off x="6477123" y="4434842"/>
            <a:ext cx="1222142" cy="1290319"/>
          </a:xfrm>
          <a:prstGeom prst="rect">
            <a:avLst/>
          </a:prstGeom>
        </p:spPr>
      </p:pic>
      <p:pic>
        <p:nvPicPr>
          <p:cNvPr id="9" name="그림 8"/>
          <p:cNvPicPr>
            <a:picLocks noChangeAspect="1"/>
          </p:cNvPicPr>
          <p:nvPr/>
        </p:nvPicPr>
        <p:blipFill>
          <a:blip r:embed="rId12"/>
          <a:stretch>
            <a:fillRect/>
          </a:stretch>
        </p:blipFill>
        <p:spPr>
          <a:xfrm>
            <a:off x="7276175" y="851066"/>
            <a:ext cx="1350788" cy="1350788"/>
          </a:xfrm>
          <a:prstGeom prst="rect">
            <a:avLst/>
          </a:prstGeom>
        </p:spPr>
      </p:pic>
      <p:pic>
        <p:nvPicPr>
          <p:cNvPr id="10" name="그림 9"/>
          <p:cNvPicPr>
            <a:picLocks noChangeAspect="1"/>
          </p:cNvPicPr>
          <p:nvPr/>
        </p:nvPicPr>
        <p:blipFill>
          <a:blip r:embed="rId13"/>
          <a:stretch>
            <a:fillRect/>
          </a:stretch>
        </p:blipFill>
        <p:spPr>
          <a:xfrm>
            <a:off x="9038208" y="851066"/>
            <a:ext cx="1395621" cy="1395621"/>
          </a:xfrm>
          <a:prstGeom prst="rect">
            <a:avLst/>
          </a:prstGeom>
        </p:spPr>
      </p:pic>
      <p:pic>
        <p:nvPicPr>
          <p:cNvPr id="1028" name="Picture 4" descr="일부 접근성 떨어져 기사도 승객도 &amp;#39;외면&amp;#39; - 울산신문"/>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214776" y="368092"/>
            <a:ext cx="5471291" cy="34377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6058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animEffect transition="in" filter="fade">
                                      <p:cBhvr>
                                        <p:cTn id="7" dur="500"/>
                                        <p:tgtEl>
                                          <p:spTgt spid="102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32"/>
                                        </p:tgtEl>
                                        <p:attrNameLst>
                                          <p:attrName>style.visibility</p:attrName>
                                        </p:attrNameLst>
                                      </p:cBhvr>
                                      <p:to>
                                        <p:strVal val="visible"/>
                                      </p:to>
                                    </p:set>
                                    <p:animEffect transition="in" filter="fade">
                                      <p:cBhvr>
                                        <p:cTn id="12" dur="500"/>
                                        <p:tgtEl>
                                          <p:spTgt spid="1032"/>
                                        </p:tgtEl>
                                      </p:cBhvr>
                                    </p:animEffect>
                                  </p:childTnLst>
                                </p:cTn>
                              </p:par>
                              <p:par>
                                <p:cTn id="13" presetID="10" presetClass="entr" presetSubtype="0" fill="hold" nodeType="withEffect">
                                  <p:stCondLst>
                                    <p:cond delay="0"/>
                                  </p:stCondLst>
                                  <p:childTnLst>
                                    <p:set>
                                      <p:cBhvr>
                                        <p:cTn id="14" dur="1" fill="hold">
                                          <p:stCondLst>
                                            <p:cond delay="0"/>
                                          </p:stCondLst>
                                        </p:cTn>
                                        <p:tgtEl>
                                          <p:spTgt spid="1034"/>
                                        </p:tgtEl>
                                        <p:attrNameLst>
                                          <p:attrName>style.visibility</p:attrName>
                                        </p:attrNameLst>
                                      </p:cBhvr>
                                      <p:to>
                                        <p:strVal val="visible"/>
                                      </p:to>
                                    </p:set>
                                    <p:animEffect transition="in" filter="fade">
                                      <p:cBhvr>
                                        <p:cTn id="15" dur="500"/>
                                        <p:tgtEl>
                                          <p:spTgt spid="103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par>
                                <p:cTn id="19" presetID="10"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오른쪽 화살표 5"/>
          <p:cNvSpPr/>
          <p:nvPr/>
        </p:nvSpPr>
        <p:spPr>
          <a:xfrm rot="5400000">
            <a:off x="4963758" y="3168840"/>
            <a:ext cx="2305057" cy="830660"/>
          </a:xfrm>
          <a:prstGeom prst="rightArrow">
            <a:avLst>
              <a:gd name="adj1" fmla="val 69313"/>
              <a:gd name="adj2" fmla="val 50000"/>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직사각형 1">
            <a:extLst>
              <a:ext uri="{FF2B5EF4-FFF2-40B4-BE49-F238E27FC236}">
                <a16:creationId xmlns:a16="http://schemas.microsoft.com/office/drawing/2014/main" id="{3871E906-4406-4B7A-BD78-9FF6F315ED2C}"/>
              </a:ext>
            </a:extLst>
          </p:cNvPr>
          <p:cNvSpPr/>
          <p:nvPr/>
        </p:nvSpPr>
        <p:spPr>
          <a:xfrm>
            <a:off x="328228" y="213937"/>
            <a:ext cx="4443652" cy="646331"/>
          </a:xfrm>
          <a:prstGeom prst="rect">
            <a:avLst/>
          </a:prstGeom>
        </p:spPr>
        <p:txBody>
          <a:bodyPr wrap="none">
            <a:spAutoFit/>
          </a:bodyPr>
          <a:lstStyle/>
          <a:p>
            <a:r>
              <a:rPr lang="en-US" altLang="ko-KR" sz="3600" b="1" dirty="0">
                <a:solidFill>
                  <a:schemeClr val="bg1"/>
                </a:solidFill>
              </a:rPr>
              <a:t>Goal of this project</a:t>
            </a:r>
          </a:p>
        </p:txBody>
      </p:sp>
      <p:cxnSp>
        <p:nvCxnSpPr>
          <p:cNvPr id="3" name="직선 연결선 2"/>
          <p:cNvCxnSpPr/>
          <p:nvPr/>
        </p:nvCxnSpPr>
        <p:spPr>
          <a:xfrm>
            <a:off x="192024" y="173736"/>
            <a:ext cx="0" cy="786384"/>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4051468" y="894775"/>
            <a:ext cx="4311065" cy="1569660"/>
          </a:xfrm>
          <a:prstGeom prst="rect">
            <a:avLst/>
          </a:prstGeom>
          <a:noFill/>
        </p:spPr>
        <p:txBody>
          <a:bodyPr wrap="square" rtlCol="0">
            <a:spAutoFit/>
          </a:bodyPr>
          <a:lstStyle/>
          <a:p>
            <a:pPr algn="ctr"/>
            <a:r>
              <a:rPr lang="en-US" altLang="ko-KR" sz="2400" b="1" dirty="0">
                <a:solidFill>
                  <a:schemeClr val="bg1"/>
                </a:solidFill>
              </a:rPr>
              <a:t>Finding a relationship </a:t>
            </a:r>
          </a:p>
          <a:p>
            <a:pPr algn="ctr"/>
            <a:r>
              <a:rPr lang="en-US" altLang="ko-KR" sz="2400" b="1" dirty="0">
                <a:solidFill>
                  <a:schemeClr val="bg1"/>
                </a:solidFill>
              </a:rPr>
              <a:t>between </a:t>
            </a:r>
            <a:r>
              <a:rPr lang="en-US" altLang="ko-KR" sz="2400" b="1" dirty="0" smtClean="0">
                <a:solidFill>
                  <a:schemeClr val="bg1"/>
                </a:solidFill>
              </a:rPr>
              <a:t>the location of </a:t>
            </a:r>
            <a:r>
              <a:rPr lang="en-US" altLang="ko-KR" sz="2400" b="1" dirty="0">
                <a:solidFill>
                  <a:schemeClr val="bg1"/>
                </a:solidFill>
              </a:rPr>
              <a:t>taxi </a:t>
            </a:r>
            <a:r>
              <a:rPr lang="en-US" altLang="ko-KR" sz="2400" b="1" dirty="0" smtClean="0">
                <a:solidFill>
                  <a:schemeClr val="bg1"/>
                </a:solidFill>
              </a:rPr>
              <a:t>stands </a:t>
            </a:r>
            <a:r>
              <a:rPr lang="en-US" altLang="ko-KR" sz="2400" b="1" dirty="0">
                <a:solidFill>
                  <a:schemeClr val="bg1"/>
                </a:solidFill>
              </a:rPr>
              <a:t>data</a:t>
            </a:r>
          </a:p>
          <a:p>
            <a:pPr algn="ctr"/>
            <a:r>
              <a:rPr lang="en-US" altLang="ko-KR" sz="2400" b="1" dirty="0">
                <a:solidFill>
                  <a:schemeClr val="bg1"/>
                </a:solidFill>
              </a:rPr>
              <a:t>and SNS location data</a:t>
            </a:r>
            <a:endParaRPr lang="ko-KR" altLang="en-US" sz="2400" b="1" dirty="0">
              <a:solidFill>
                <a:schemeClr val="bg1"/>
              </a:solidFill>
            </a:endParaRPr>
          </a:p>
        </p:txBody>
      </p:sp>
      <p:sp>
        <p:nvSpPr>
          <p:cNvPr id="5" name="TextBox 4"/>
          <p:cNvSpPr txBox="1"/>
          <p:nvPr/>
        </p:nvSpPr>
        <p:spPr>
          <a:xfrm>
            <a:off x="3284017" y="4978658"/>
            <a:ext cx="5845965" cy="1569660"/>
          </a:xfrm>
          <a:prstGeom prst="rect">
            <a:avLst/>
          </a:prstGeom>
          <a:noFill/>
        </p:spPr>
        <p:txBody>
          <a:bodyPr wrap="square" rtlCol="0">
            <a:spAutoFit/>
          </a:bodyPr>
          <a:lstStyle/>
          <a:p>
            <a:pPr algn="ctr"/>
            <a:r>
              <a:rPr lang="en-US" altLang="ko-KR" sz="2400" b="1" dirty="0">
                <a:solidFill>
                  <a:schemeClr val="bg1"/>
                </a:solidFill>
              </a:rPr>
              <a:t>Create a web service </a:t>
            </a:r>
            <a:r>
              <a:rPr lang="en-US" altLang="ko-KR" sz="2400" b="1" dirty="0" smtClean="0">
                <a:solidFill>
                  <a:schemeClr val="bg1"/>
                </a:solidFill>
              </a:rPr>
              <a:t>showing the location of the taxi stands and the population density according to the user’s location ! </a:t>
            </a:r>
          </a:p>
        </p:txBody>
      </p:sp>
      <p:sp>
        <p:nvSpPr>
          <p:cNvPr id="8" name="굽은 화살표 7"/>
          <p:cNvSpPr/>
          <p:nvPr/>
        </p:nvSpPr>
        <p:spPr>
          <a:xfrm rot="10800000" flipV="1">
            <a:off x="8413170" y="1451279"/>
            <a:ext cx="1363579" cy="1524000"/>
          </a:xfrm>
          <a:prstGeom prst="bentArrow">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9" name="굽은 화살표 8"/>
          <p:cNvSpPr/>
          <p:nvPr/>
        </p:nvSpPr>
        <p:spPr>
          <a:xfrm rot="10800000" flipH="1" flipV="1">
            <a:off x="2501605" y="1466652"/>
            <a:ext cx="1363579" cy="1524000"/>
          </a:xfrm>
          <a:prstGeom prst="bentArrow">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11" name="직사각형 10"/>
          <p:cNvSpPr/>
          <p:nvPr/>
        </p:nvSpPr>
        <p:spPr>
          <a:xfrm>
            <a:off x="7572043" y="3219399"/>
            <a:ext cx="4349396" cy="461665"/>
          </a:xfrm>
          <a:prstGeom prst="rect">
            <a:avLst/>
          </a:prstGeom>
        </p:spPr>
        <p:txBody>
          <a:bodyPr wrap="none">
            <a:spAutoFit/>
          </a:bodyPr>
          <a:lstStyle/>
          <a:p>
            <a:r>
              <a:rPr lang="en-US" altLang="ko-KR" sz="2400" b="1" dirty="0">
                <a:solidFill>
                  <a:schemeClr val="bg1"/>
                </a:solidFill>
              </a:rPr>
              <a:t>Extract data from Instagram</a:t>
            </a:r>
            <a:endParaRPr lang="ko-KR" altLang="en-US" sz="2400" dirty="0"/>
          </a:p>
        </p:txBody>
      </p:sp>
      <p:pic>
        <p:nvPicPr>
          <p:cNvPr id="12" name="Picture 2" descr="Taxi (902454560) - 게티이미지뱅크"/>
          <p:cNvPicPr>
            <a:picLocks noChangeAspect="1" noChangeArrowheads="1"/>
          </p:cNvPicPr>
          <p:nvPr/>
        </p:nvPicPr>
        <p:blipFill rotWithShape="1">
          <a:blip r:embed="rId3">
            <a:extLst>
              <a:ext uri="{28A0092B-C50C-407E-A947-70E740481C1C}">
                <a14:useLocalDpi xmlns:a14="http://schemas.microsoft.com/office/drawing/2010/main" val="0"/>
              </a:ext>
            </a:extLst>
          </a:blip>
          <a:srcRect l="33429" t="43837" r="-289" b="13576"/>
          <a:stretch/>
        </p:blipFill>
        <p:spPr bwMode="auto">
          <a:xfrm>
            <a:off x="1655378" y="3642078"/>
            <a:ext cx="2358136" cy="117536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5" descr="Instagram glitch exposed some user passwords - Cyber Defense Magazine"/>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951" b="100000" l="0" r="98148">
                        <a14:foregroundMark x1="21225" y1="71863" x2="21225" y2="71863"/>
                        <a14:foregroundMark x1="21795" y1="81369" x2="21652" y2="76806"/>
                        <a14:foregroundMark x1="30057" y1="80038" x2="29772" y2="76236"/>
                        <a14:foregroundMark x1="52422" y1="33080" x2="52422" y2="33080"/>
                        <a14:foregroundMark x1="59687" y1="26236" x2="59687" y2="26236"/>
                      </a14:backgroundRemoval>
                    </a14:imgEffect>
                  </a14:imgLayer>
                </a14:imgProps>
              </a:ext>
              <a:ext uri="{28A0092B-C50C-407E-A947-70E740481C1C}">
                <a14:useLocalDpi xmlns:a14="http://schemas.microsoft.com/office/drawing/2010/main" val="0"/>
              </a:ext>
            </a:extLst>
          </a:blip>
          <a:srcRect/>
          <a:stretch>
            <a:fillRect/>
          </a:stretch>
        </p:blipFill>
        <p:spPr bwMode="auto">
          <a:xfrm>
            <a:off x="8836283" y="3681064"/>
            <a:ext cx="1820915" cy="1459770"/>
          </a:xfrm>
          <a:prstGeom prst="rect">
            <a:avLst/>
          </a:prstGeom>
          <a:noFill/>
          <a:extLst>
            <a:ext uri="{909E8E84-426E-40DD-AFC4-6F175D3DCCD1}">
              <a14:hiddenFill xmlns:a14="http://schemas.microsoft.com/office/drawing/2010/main">
                <a:solidFill>
                  <a:srgbClr val="FFFFFF"/>
                </a:solidFill>
              </a14:hiddenFill>
            </a:ext>
          </a:extLst>
        </p:spPr>
      </p:pic>
      <p:sp>
        <p:nvSpPr>
          <p:cNvPr id="14" name="모서리가 둥근 직사각형 13"/>
          <p:cNvSpPr/>
          <p:nvPr/>
        </p:nvSpPr>
        <p:spPr>
          <a:xfrm>
            <a:off x="3986639" y="936324"/>
            <a:ext cx="4325257" cy="1462216"/>
          </a:xfrm>
          <a:prstGeom prst="roundRect">
            <a:avLst/>
          </a:prstGeom>
          <a:noFill/>
          <a:ln w="381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모서리가 둥근 직사각형 14"/>
          <p:cNvSpPr/>
          <p:nvPr/>
        </p:nvSpPr>
        <p:spPr>
          <a:xfrm>
            <a:off x="3246785" y="4812755"/>
            <a:ext cx="5796631" cy="1972093"/>
          </a:xfrm>
          <a:prstGeom prst="roundRect">
            <a:avLst/>
          </a:prstGeom>
          <a:noFill/>
          <a:ln w="381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6" name="그림 15"/>
          <p:cNvPicPr>
            <a:picLocks noChangeAspect="1"/>
          </p:cNvPicPr>
          <p:nvPr/>
        </p:nvPicPr>
        <p:blipFill>
          <a:blip r:embed="rId6">
            <a:extLst>
              <a:ext uri="{BEBA8EAE-BF5A-486C-A8C5-ECC9F3942E4B}">
                <a14:imgProps xmlns:a14="http://schemas.microsoft.com/office/drawing/2010/main">
                  <a14:imgLayer r:embed="rId7">
                    <a14:imgEffect>
                      <a14:backgroundRemoval t="1404" b="100000" l="0" r="100000">
                        <a14:foregroundMark x1="75793" y1="48876" x2="74352" y2="49719"/>
                      </a14:backgroundRemoval>
                    </a14:imgEffect>
                  </a14:imgLayer>
                </a14:imgProps>
              </a:ext>
            </a:extLst>
          </a:blip>
          <a:stretch>
            <a:fillRect/>
          </a:stretch>
        </p:blipFill>
        <p:spPr>
          <a:xfrm>
            <a:off x="7993744" y="697005"/>
            <a:ext cx="585053" cy="600227"/>
          </a:xfrm>
          <a:prstGeom prst="rect">
            <a:avLst/>
          </a:prstGeom>
        </p:spPr>
      </p:pic>
      <p:pic>
        <p:nvPicPr>
          <p:cNvPr id="19" name="그림 18"/>
          <p:cNvPicPr>
            <a:picLocks noChangeAspect="1"/>
          </p:cNvPicPr>
          <p:nvPr/>
        </p:nvPicPr>
        <p:blipFill>
          <a:blip r:embed="rId8">
            <a:extLst>
              <a:ext uri="{BEBA8EAE-BF5A-486C-A8C5-ECC9F3942E4B}">
                <a14:imgProps xmlns:a14="http://schemas.microsoft.com/office/drawing/2010/main">
                  <a14:imgLayer r:embed="rId9">
                    <a14:imgEffect>
                      <a14:backgroundRemoval t="1017" b="93220" l="5242" r="94355">
                        <a14:foregroundMark x1="54839" y1="79322" x2="54839" y2="79322"/>
                        <a14:foregroundMark x1="68145" y1="88814" x2="61694" y2="88475"/>
                      </a14:backgroundRemoval>
                    </a14:imgEffect>
                  </a14:imgLayer>
                </a14:imgProps>
              </a:ext>
            </a:extLst>
          </a:blip>
          <a:stretch>
            <a:fillRect/>
          </a:stretch>
        </p:blipFill>
        <p:spPr>
          <a:xfrm>
            <a:off x="3915821" y="1829620"/>
            <a:ext cx="730612" cy="869075"/>
          </a:xfrm>
          <a:prstGeom prst="rect">
            <a:avLst/>
          </a:prstGeom>
        </p:spPr>
      </p:pic>
      <p:sp>
        <p:nvSpPr>
          <p:cNvPr id="10" name="직사각형 9"/>
          <p:cNvSpPr/>
          <p:nvPr/>
        </p:nvSpPr>
        <p:spPr>
          <a:xfrm>
            <a:off x="1198552" y="2940654"/>
            <a:ext cx="3082575" cy="830997"/>
          </a:xfrm>
          <a:prstGeom prst="rect">
            <a:avLst/>
          </a:prstGeom>
        </p:spPr>
        <p:txBody>
          <a:bodyPr wrap="none">
            <a:spAutoFit/>
          </a:bodyPr>
          <a:lstStyle/>
          <a:p>
            <a:pPr algn="ctr"/>
            <a:r>
              <a:rPr lang="en-US" altLang="ko-KR" sz="2400" b="1" dirty="0">
                <a:solidFill>
                  <a:schemeClr val="bg1"/>
                </a:solidFill>
              </a:rPr>
              <a:t>Getting </a:t>
            </a:r>
            <a:r>
              <a:rPr lang="en-US" altLang="ko-KR" sz="2400" b="1" dirty="0" smtClean="0">
                <a:solidFill>
                  <a:schemeClr val="bg1"/>
                </a:solidFill>
              </a:rPr>
              <a:t>location of </a:t>
            </a:r>
          </a:p>
          <a:p>
            <a:pPr algn="ctr"/>
            <a:r>
              <a:rPr lang="en-US" altLang="ko-KR" sz="2400" b="1" dirty="0" smtClean="0">
                <a:solidFill>
                  <a:schemeClr val="bg1"/>
                </a:solidFill>
              </a:rPr>
              <a:t>taxi stands </a:t>
            </a:r>
            <a:r>
              <a:rPr lang="en-US" altLang="ko-KR" sz="2400" b="1" dirty="0">
                <a:solidFill>
                  <a:schemeClr val="bg1"/>
                </a:solidFill>
              </a:rPr>
              <a:t>data</a:t>
            </a:r>
          </a:p>
        </p:txBody>
      </p:sp>
    </p:spTree>
    <p:extLst>
      <p:ext uri="{BB962C8B-B14F-4D97-AF65-F5344CB8AC3E}">
        <p14:creationId xmlns:p14="http://schemas.microsoft.com/office/powerpoint/2010/main" val="101365957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C180B5E-D481-4D85-AE5F-39D92DBAEB48}"/>
              </a:ext>
            </a:extLst>
          </p:cNvPr>
          <p:cNvSpPr>
            <a:spLocks noChangeArrowheads="1"/>
          </p:cNvSpPr>
          <p:nvPr/>
        </p:nvSpPr>
        <p:spPr bwMode="auto">
          <a:xfrm>
            <a:off x="0" y="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t" anchorCtr="0" compatLnSpc="1">
            <a:prstTxWarp prst="textNoShape">
              <a:avLst/>
            </a:prstTxWarp>
            <a:spAutoFit/>
          </a:bodyPr>
          <a:lstStyle/>
          <a:p>
            <a:pPr marL="0" marR="0" lvl="0" indent="0" algn="l" defTabSz="914400" rtl="0" eaLnBrk="0" fontAlgn="t" latinLnBrk="0" hangingPunct="0">
              <a:lnSpc>
                <a:spcPct val="100000"/>
              </a:lnSpc>
              <a:spcBef>
                <a:spcPct val="0"/>
              </a:spcBef>
              <a:spcAft>
                <a:spcPct val="0"/>
              </a:spcAft>
              <a:buClrTx/>
              <a:buSzTx/>
              <a:buFontTx/>
              <a:buNone/>
              <a:tabLst/>
            </a:pPr>
            <a:r>
              <a:rPr kumimoji="0" lang="ko-KR" altLang="ko-KR" sz="900" b="0" i="0" u="none" strike="noStrike" cap="none" normalizeH="0" baseline="0">
                <a:ln>
                  <a:noFill/>
                </a:ln>
                <a:solidFill>
                  <a:srgbClr val="000000"/>
                </a:solidFill>
                <a:effectLst/>
                <a:latin typeface="Arial" panose="020B0604020202020204" pitchFamily="34" charset="0"/>
                <a:ea typeface="Noto Sans"/>
              </a:rPr>
              <a:t/>
            </a:r>
            <a:br>
              <a:rPr kumimoji="0" lang="ko-KR" altLang="ko-KR" sz="900" b="0" i="0" u="none" strike="noStrike" cap="none" normalizeH="0" baseline="0">
                <a:ln>
                  <a:noFill/>
                </a:ln>
                <a:solidFill>
                  <a:srgbClr val="000000"/>
                </a:solidFill>
                <a:effectLst/>
                <a:latin typeface="Arial" panose="020B0604020202020204" pitchFamily="34" charset="0"/>
                <a:ea typeface="Noto Sans"/>
              </a:rPr>
            </a:br>
            <a:endParaRPr kumimoji="0" lang="ko-KR" altLang="ko-KR" sz="900" b="0" i="0" u="none" strike="noStrike" cap="none" normalizeH="0" baseline="0">
              <a:ln>
                <a:noFill/>
              </a:ln>
              <a:solidFill>
                <a:srgbClr val="000000"/>
              </a:solidFill>
              <a:effectLst/>
              <a:latin typeface="Arial" panose="020B0604020202020204" pitchFamily="34" charset="0"/>
              <a:ea typeface="Noto Sans"/>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4" name="Rectangle 3">
            <a:extLst>
              <a:ext uri="{FF2B5EF4-FFF2-40B4-BE49-F238E27FC236}">
                <a16:creationId xmlns:a16="http://schemas.microsoft.com/office/drawing/2014/main" id="{7222E453-D3C4-4884-A540-666D02B850BE}"/>
              </a:ext>
            </a:extLst>
          </p:cNvPr>
          <p:cNvSpPr>
            <a:spLocks noChangeArrowheads="1"/>
          </p:cNvSpPr>
          <p:nvPr/>
        </p:nvSpPr>
        <p:spPr bwMode="auto">
          <a:xfrm>
            <a:off x="0" y="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t" anchorCtr="0" compatLnSpc="1">
            <a:prstTxWarp prst="textNoShape">
              <a:avLst/>
            </a:prstTxWarp>
            <a:spAutoFit/>
          </a:bodyPr>
          <a:lstStyle/>
          <a:p>
            <a:endParaRPr lang="ko-KR" altLang="en-US"/>
          </a:p>
        </p:txBody>
      </p:sp>
      <p:sp>
        <p:nvSpPr>
          <p:cNvPr id="5" name="Rectangle 4">
            <a:extLst>
              <a:ext uri="{FF2B5EF4-FFF2-40B4-BE49-F238E27FC236}">
                <a16:creationId xmlns:a16="http://schemas.microsoft.com/office/drawing/2014/main" id="{63AEABD6-1EA6-4B1B-9A71-954F2C4468DA}"/>
              </a:ext>
            </a:extLst>
          </p:cNvPr>
          <p:cNvSpPr>
            <a:spLocks noChangeArrowheads="1"/>
          </p:cNvSpPr>
          <p:nvPr/>
        </p:nvSpPr>
        <p:spPr bwMode="auto">
          <a:xfrm>
            <a:off x="0" y="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t" anchorCtr="0" compatLnSpc="1">
            <a:prstTxWarp prst="textNoShape">
              <a:avLst/>
            </a:prstTxWarp>
            <a:spAutoFit/>
          </a:bodyPr>
          <a:lstStyle/>
          <a:p>
            <a:endParaRPr lang="ko-KR" altLang="en-US"/>
          </a:p>
        </p:txBody>
      </p:sp>
      <p:sp>
        <p:nvSpPr>
          <p:cNvPr id="10" name="Rectangle 5">
            <a:extLst>
              <a:ext uri="{FF2B5EF4-FFF2-40B4-BE49-F238E27FC236}">
                <a16:creationId xmlns:a16="http://schemas.microsoft.com/office/drawing/2014/main" id="{283C22BD-4E57-4F53-AD2F-8D7405125AC4}"/>
              </a:ext>
            </a:extLst>
          </p:cNvPr>
          <p:cNvSpPr>
            <a:spLocks noChangeArrowheads="1"/>
          </p:cNvSpPr>
          <p:nvPr/>
        </p:nvSpPr>
        <p:spPr bwMode="auto">
          <a:xfrm>
            <a:off x="-133740" y="552995"/>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t" anchorCtr="0" compatLnSpc="1">
            <a:prstTxWarp prst="textNoShape">
              <a:avLst/>
            </a:prstTxWarp>
            <a:spAutoFit/>
          </a:bodyPr>
          <a:lstStyle/>
          <a:p>
            <a:endParaRPr lang="ko-KR" altLang="en-US"/>
          </a:p>
        </p:txBody>
      </p:sp>
      <p:sp>
        <p:nvSpPr>
          <p:cNvPr id="24" name="직사각형 23">
            <a:extLst>
              <a:ext uri="{FF2B5EF4-FFF2-40B4-BE49-F238E27FC236}">
                <a16:creationId xmlns:a16="http://schemas.microsoft.com/office/drawing/2014/main" id="{3871E906-4406-4B7A-BD78-9FF6F315ED2C}"/>
              </a:ext>
            </a:extLst>
          </p:cNvPr>
          <p:cNvSpPr/>
          <p:nvPr/>
        </p:nvSpPr>
        <p:spPr>
          <a:xfrm>
            <a:off x="328228" y="213937"/>
            <a:ext cx="5391028" cy="646331"/>
          </a:xfrm>
          <a:prstGeom prst="rect">
            <a:avLst/>
          </a:prstGeom>
        </p:spPr>
        <p:txBody>
          <a:bodyPr wrap="none">
            <a:spAutoFit/>
          </a:bodyPr>
          <a:lstStyle/>
          <a:p>
            <a:r>
              <a:rPr lang="en-US" altLang="ko-KR" sz="3600" b="1" dirty="0">
                <a:solidFill>
                  <a:schemeClr val="bg1"/>
                </a:solidFill>
              </a:rPr>
              <a:t>Structure of our service</a:t>
            </a:r>
          </a:p>
        </p:txBody>
      </p:sp>
      <p:cxnSp>
        <p:nvCxnSpPr>
          <p:cNvPr id="30" name="직선 연결선 29"/>
          <p:cNvCxnSpPr/>
          <p:nvPr/>
        </p:nvCxnSpPr>
        <p:spPr>
          <a:xfrm>
            <a:off x="192024" y="173736"/>
            <a:ext cx="0" cy="786384"/>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6" name="그룹 5"/>
          <p:cNvGrpSpPr/>
          <p:nvPr/>
        </p:nvGrpSpPr>
        <p:grpSpPr>
          <a:xfrm>
            <a:off x="911588" y="566928"/>
            <a:ext cx="10368824" cy="5387579"/>
            <a:chOff x="1078734" y="241045"/>
            <a:chExt cx="10368824" cy="5387579"/>
          </a:xfrm>
        </p:grpSpPr>
        <p:sp>
          <p:nvSpPr>
            <p:cNvPr id="25" name="아래쪽 화살표[D] 15">
              <a:extLst>
                <a:ext uri="{FF2B5EF4-FFF2-40B4-BE49-F238E27FC236}">
                  <a16:creationId xmlns:a16="http://schemas.microsoft.com/office/drawing/2014/main" id="{B37C8F63-5423-4070-950A-32BBBADB9AEC}"/>
                </a:ext>
              </a:extLst>
            </p:cNvPr>
            <p:cNvSpPr/>
            <p:nvPr/>
          </p:nvSpPr>
          <p:spPr>
            <a:xfrm rot="16200000">
              <a:off x="7830975" y="3312275"/>
              <a:ext cx="368676" cy="1700264"/>
            </a:xfrm>
            <a:prstGeom prst="downArrow">
              <a:avLst/>
            </a:prstGeom>
            <a:solidFill>
              <a:srgbClr val="F6C8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ore-KR" altLang="en-US"/>
            </a:p>
          </p:txBody>
        </p:sp>
        <p:sp>
          <p:nvSpPr>
            <p:cNvPr id="21" name="아래쪽 화살표[D] 15">
              <a:extLst>
                <a:ext uri="{FF2B5EF4-FFF2-40B4-BE49-F238E27FC236}">
                  <a16:creationId xmlns:a16="http://schemas.microsoft.com/office/drawing/2014/main" id="{4664DC76-5685-4D14-9876-8A903F6F40FA}"/>
                </a:ext>
              </a:extLst>
            </p:cNvPr>
            <p:cNvSpPr/>
            <p:nvPr/>
          </p:nvSpPr>
          <p:spPr>
            <a:xfrm rot="16200000">
              <a:off x="2072345" y="3933769"/>
              <a:ext cx="394712" cy="1332765"/>
            </a:xfrm>
            <a:prstGeom prst="downArrow">
              <a:avLst/>
            </a:prstGeom>
            <a:solidFill>
              <a:srgbClr val="F6C8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ore-KR" altLang="en-US"/>
            </a:p>
          </p:txBody>
        </p:sp>
        <p:pic>
          <p:nvPicPr>
            <p:cNvPr id="13" name="그림 12">
              <a:extLst>
                <a:ext uri="{FF2B5EF4-FFF2-40B4-BE49-F238E27FC236}">
                  <a16:creationId xmlns:a16="http://schemas.microsoft.com/office/drawing/2014/main" id="{714A696C-D57E-4B3A-8849-074A036FB7E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47854" y="2119324"/>
              <a:ext cx="1005850" cy="1005850"/>
            </a:xfrm>
            <a:prstGeom prst="rect">
              <a:avLst/>
            </a:prstGeom>
          </p:spPr>
        </p:pic>
        <p:pic>
          <p:nvPicPr>
            <p:cNvPr id="17" name="그림 16">
              <a:extLst>
                <a:ext uri="{FF2B5EF4-FFF2-40B4-BE49-F238E27FC236}">
                  <a16:creationId xmlns:a16="http://schemas.microsoft.com/office/drawing/2014/main" id="{2CDAA1BD-3F36-498B-BF3C-D1C03E25AD5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50042" y="2809863"/>
              <a:ext cx="758652" cy="758652"/>
            </a:xfrm>
            <a:prstGeom prst="rect">
              <a:avLst/>
            </a:prstGeom>
          </p:spPr>
        </p:pic>
        <p:sp>
          <p:nvSpPr>
            <p:cNvPr id="43" name="TextBox 42">
              <a:extLst>
                <a:ext uri="{FF2B5EF4-FFF2-40B4-BE49-F238E27FC236}">
                  <a16:creationId xmlns:a16="http://schemas.microsoft.com/office/drawing/2014/main" id="{99A47326-7102-4625-9AB1-5FFC735F8683}"/>
                </a:ext>
              </a:extLst>
            </p:cNvPr>
            <p:cNvSpPr txBox="1"/>
            <p:nvPr/>
          </p:nvSpPr>
          <p:spPr>
            <a:xfrm>
              <a:off x="9036457" y="3037321"/>
              <a:ext cx="1718298" cy="707886"/>
            </a:xfrm>
            <a:prstGeom prst="rect">
              <a:avLst/>
            </a:prstGeom>
            <a:noFill/>
          </p:spPr>
          <p:txBody>
            <a:bodyPr wrap="square" rtlCol="0">
              <a:spAutoFit/>
            </a:bodyPr>
            <a:lstStyle/>
            <a:p>
              <a:pPr algn="ctr"/>
              <a:r>
                <a:rPr lang="en-US" altLang="ko-KR" sz="2000" b="1" dirty="0" smtClean="0">
                  <a:solidFill>
                    <a:schemeClr val="bg1"/>
                  </a:solidFill>
                </a:rPr>
                <a:t>Apache2</a:t>
              </a:r>
            </a:p>
            <a:p>
              <a:pPr algn="ctr"/>
              <a:r>
                <a:rPr lang="en-US" altLang="ko-KR" sz="2000" b="1" dirty="0" smtClean="0">
                  <a:solidFill>
                    <a:schemeClr val="bg1"/>
                  </a:solidFill>
                </a:rPr>
                <a:t>Server</a:t>
              </a:r>
              <a:endParaRPr lang="ko-KR" altLang="en-US" sz="2000" b="1" dirty="0">
                <a:solidFill>
                  <a:schemeClr val="bg1"/>
                </a:solidFill>
              </a:endParaRPr>
            </a:p>
          </p:txBody>
        </p:sp>
        <p:sp>
          <p:nvSpPr>
            <p:cNvPr id="63" name="화살표: 오른쪽 62">
              <a:extLst>
                <a:ext uri="{FF2B5EF4-FFF2-40B4-BE49-F238E27FC236}">
                  <a16:creationId xmlns:a16="http://schemas.microsoft.com/office/drawing/2014/main" id="{5383C222-6E1F-457C-AE45-37E1AA10E51B}"/>
                </a:ext>
              </a:extLst>
            </p:cNvPr>
            <p:cNvSpPr/>
            <p:nvPr/>
          </p:nvSpPr>
          <p:spPr>
            <a:xfrm>
              <a:off x="4212268" y="4316435"/>
              <a:ext cx="513005" cy="444155"/>
            </a:xfrm>
            <a:prstGeom prst="rightArrow">
              <a:avLst/>
            </a:prstGeom>
            <a:solidFill>
              <a:srgbClr val="F6C8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 name="아래쪽 화살표[D] 15">
              <a:extLst>
                <a:ext uri="{FF2B5EF4-FFF2-40B4-BE49-F238E27FC236}">
                  <a16:creationId xmlns:a16="http://schemas.microsoft.com/office/drawing/2014/main" id="{4664DC76-5685-4D14-9876-8A903F6F40FA}"/>
                </a:ext>
              </a:extLst>
            </p:cNvPr>
            <p:cNvSpPr/>
            <p:nvPr/>
          </p:nvSpPr>
          <p:spPr>
            <a:xfrm rot="16200000">
              <a:off x="3575343" y="2095007"/>
              <a:ext cx="418845" cy="1155777"/>
            </a:xfrm>
            <a:prstGeom prst="downArrow">
              <a:avLst/>
            </a:prstGeom>
            <a:solidFill>
              <a:srgbClr val="F6C8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ore-KR" altLang="en-US"/>
            </a:p>
          </p:txBody>
        </p:sp>
        <p:sp>
          <p:nvSpPr>
            <p:cNvPr id="37" name="TextBox 36">
              <a:extLst>
                <a:ext uri="{FF2B5EF4-FFF2-40B4-BE49-F238E27FC236}">
                  <a16:creationId xmlns:a16="http://schemas.microsoft.com/office/drawing/2014/main" id="{2DCA5467-D22F-4A4E-AC41-E09B7ABAAF55}"/>
                </a:ext>
              </a:extLst>
            </p:cNvPr>
            <p:cNvSpPr txBox="1"/>
            <p:nvPr/>
          </p:nvSpPr>
          <p:spPr>
            <a:xfrm>
              <a:off x="2497396" y="2854617"/>
              <a:ext cx="1293618" cy="584775"/>
            </a:xfrm>
            <a:prstGeom prst="rect">
              <a:avLst/>
            </a:prstGeom>
            <a:solidFill>
              <a:srgbClr val="6BA1AB"/>
            </a:solidFill>
          </p:spPr>
          <p:txBody>
            <a:bodyPr wrap="square" rtlCol="0">
              <a:spAutoFit/>
            </a:bodyPr>
            <a:lstStyle/>
            <a:p>
              <a:pPr algn="ctr"/>
              <a:r>
                <a:rPr lang="en-US" altLang="ko-KR" sz="1600" b="1" dirty="0">
                  <a:solidFill>
                    <a:schemeClr val="bg1"/>
                  </a:solidFill>
                </a:rPr>
                <a:t>Taxi </a:t>
              </a:r>
              <a:r>
                <a:rPr lang="en-US" altLang="ko-KR" sz="1600" b="1" dirty="0" smtClean="0">
                  <a:solidFill>
                    <a:schemeClr val="bg1"/>
                  </a:solidFill>
                </a:rPr>
                <a:t>Stands </a:t>
              </a:r>
            </a:p>
            <a:p>
              <a:pPr algn="ctr"/>
              <a:r>
                <a:rPr lang="en-US" altLang="ko-KR" sz="1600" b="1" dirty="0" smtClean="0">
                  <a:solidFill>
                    <a:schemeClr val="bg1"/>
                  </a:solidFill>
                </a:rPr>
                <a:t>Data</a:t>
              </a:r>
              <a:endParaRPr lang="ko-KR" altLang="en-US" sz="1600" b="1" dirty="0">
                <a:solidFill>
                  <a:schemeClr val="bg1"/>
                </a:solidFill>
              </a:endParaRPr>
            </a:p>
          </p:txBody>
        </p:sp>
        <p:pic>
          <p:nvPicPr>
            <p:cNvPr id="49" name="그림 48">
              <a:extLst>
                <a:ext uri="{FF2B5EF4-FFF2-40B4-BE49-F238E27FC236}">
                  <a16:creationId xmlns:a16="http://schemas.microsoft.com/office/drawing/2014/main" id="{D8250AA9-DF83-4BD5-89E6-17A7444B7E9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763383" y="1919564"/>
              <a:ext cx="1062719" cy="967823"/>
            </a:xfrm>
            <a:prstGeom prst="rect">
              <a:avLst/>
            </a:prstGeom>
          </p:spPr>
        </p:pic>
        <p:pic>
          <p:nvPicPr>
            <p:cNvPr id="3" name="그림 2"/>
            <p:cNvPicPr>
              <a:picLocks noChangeAspect="1"/>
            </p:cNvPicPr>
            <p:nvPr/>
          </p:nvPicPr>
          <p:blipFill>
            <a:blip r:embed="rId6">
              <a:extLst>
                <a:ext uri="{BEBA8EAE-BF5A-486C-A8C5-ECC9F3942E4B}">
                  <a14:imgProps xmlns:a14="http://schemas.microsoft.com/office/drawing/2010/main">
                    <a14:imgLayer r:embed="rId7">
                      <a14:imgEffect>
                        <a14:backgroundRemoval t="971" b="77023" l="0" r="96838">
                          <a14:foregroundMark x1="26877" y1="35275" x2="26877" y2="35275"/>
                          <a14:foregroundMark x1="33202" y1="29126" x2="33202" y2="29126"/>
                          <a14:foregroundMark x1="34387" y1="9385" x2="34387" y2="9385"/>
                          <a14:foregroundMark x1="24901" y1="9385" x2="24901" y2="9385"/>
                          <a14:foregroundMark x1="14229" y1="7120" x2="14229" y2="7120"/>
                          <a14:foregroundMark x1="68775" y1="9061" x2="68775" y2="9061"/>
                          <a14:foregroundMark x1="66798" y1="28479" x2="66798" y2="28479"/>
                          <a14:foregroundMark x1="57708" y1="29773" x2="57708" y2="29773"/>
                          <a14:foregroundMark x1="70356" y1="19417" x2="70356" y2="19417"/>
                          <a14:foregroundMark x1="67589" y1="40129" x2="67589" y2="40129"/>
                          <a14:foregroundMark x1="68775" y1="50162" x2="68775" y2="50162"/>
                        </a14:backgroundRemoval>
                      </a14:imgEffect>
                    </a14:imgLayer>
                  </a14:imgProps>
                </a:ext>
              </a:extLst>
            </a:blip>
            <a:stretch>
              <a:fillRect/>
            </a:stretch>
          </p:blipFill>
          <p:spPr>
            <a:xfrm>
              <a:off x="3040186" y="4113893"/>
              <a:ext cx="1129925" cy="1159744"/>
            </a:xfrm>
            <a:prstGeom prst="rect">
              <a:avLst/>
            </a:prstGeom>
          </p:spPr>
        </p:pic>
        <p:sp>
          <p:nvSpPr>
            <p:cNvPr id="34" name="TextBox 33">
              <a:extLst>
                <a:ext uri="{FF2B5EF4-FFF2-40B4-BE49-F238E27FC236}">
                  <a16:creationId xmlns:a16="http://schemas.microsoft.com/office/drawing/2014/main" id="{789D5807-171A-4F15-B725-4907DDD752C3}"/>
                </a:ext>
              </a:extLst>
            </p:cNvPr>
            <p:cNvSpPr txBox="1"/>
            <p:nvPr/>
          </p:nvSpPr>
          <p:spPr>
            <a:xfrm>
              <a:off x="2752513" y="4914473"/>
              <a:ext cx="1901504" cy="338554"/>
            </a:xfrm>
            <a:prstGeom prst="rect">
              <a:avLst/>
            </a:prstGeom>
            <a:noFill/>
          </p:spPr>
          <p:txBody>
            <a:bodyPr wrap="square" rtlCol="0">
              <a:spAutoFit/>
            </a:bodyPr>
            <a:lstStyle/>
            <a:p>
              <a:pPr algn="ctr"/>
              <a:r>
                <a:rPr lang="en-US" altLang="ko-KR" sz="1600" b="1" dirty="0" smtClean="0">
                  <a:solidFill>
                    <a:schemeClr val="bg1"/>
                  </a:solidFill>
                </a:rPr>
                <a:t>Web Crawler</a:t>
              </a:r>
              <a:endParaRPr lang="ko-KR" altLang="en-US" sz="1600" b="1" dirty="0">
                <a:solidFill>
                  <a:schemeClr val="bg1"/>
                </a:solidFill>
              </a:endParaRPr>
            </a:p>
          </p:txBody>
        </p:sp>
        <p:pic>
          <p:nvPicPr>
            <p:cNvPr id="8" name="그림 7"/>
            <p:cNvPicPr>
              <a:picLocks noChangeAspect="1"/>
            </p:cNvPicPr>
            <p:nvPr/>
          </p:nvPicPr>
          <p:blipFill>
            <a:blip r:embed="rId8">
              <a:extLst>
                <a:ext uri="{BEBA8EAE-BF5A-486C-A8C5-ECC9F3942E4B}">
                  <a14:imgProps xmlns:a14="http://schemas.microsoft.com/office/drawing/2010/main">
                    <a14:imgLayer r:embed="rId9">
                      <a14:imgEffect>
                        <a14:backgroundRemoval t="1717" b="100000" l="0" r="100000">
                          <a14:foregroundMark x1="30222" y1="84549" x2="30222" y2="84549"/>
                          <a14:foregroundMark x1="45778" y1="69957" x2="45778" y2="69957"/>
                          <a14:foregroundMark x1="61333" y1="72532" x2="61333" y2="72532"/>
                          <a14:foregroundMark x1="77556" y1="81116" x2="77556" y2="81116"/>
                          <a14:foregroundMark x1="88444" y1="58369" x2="88444" y2="58369"/>
                          <a14:foregroundMark x1="69111" y1="21030" x2="69111" y2="21030"/>
                        </a14:backgroundRemoval>
                      </a14:imgEffect>
                    </a14:imgLayer>
                  </a14:imgProps>
                </a:ext>
              </a:extLst>
            </a:blip>
            <a:stretch>
              <a:fillRect/>
            </a:stretch>
          </p:blipFill>
          <p:spPr>
            <a:xfrm>
              <a:off x="4409727" y="2100549"/>
              <a:ext cx="1203823" cy="668389"/>
            </a:xfrm>
            <a:prstGeom prst="rect">
              <a:avLst/>
            </a:prstGeom>
          </p:spPr>
        </p:pic>
        <p:pic>
          <p:nvPicPr>
            <p:cNvPr id="1030" name="Picture 6" descr="PHP Icon Flat - Icon Shop - Download free icons for commercial use"/>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925245" y="2104006"/>
              <a:ext cx="990767" cy="990767"/>
            </a:xfrm>
            <a:prstGeom prst="rect">
              <a:avLst/>
            </a:prstGeom>
            <a:noFill/>
            <a:extLst>
              <a:ext uri="{909E8E84-426E-40DD-AFC4-6F175D3DCCD1}">
                <a14:hiddenFill xmlns:a14="http://schemas.microsoft.com/office/drawing/2010/main">
                  <a:solidFill>
                    <a:srgbClr val="FFFFFF"/>
                  </a:solidFill>
                </a14:hiddenFill>
              </a:ext>
            </a:extLst>
          </p:spPr>
        </p:pic>
        <p:pic>
          <p:nvPicPr>
            <p:cNvPr id="11" name="그림 10"/>
            <p:cNvPicPr>
              <a:picLocks noChangeAspect="1"/>
            </p:cNvPicPr>
            <p:nvPr/>
          </p:nvPicPr>
          <p:blipFill>
            <a:blip r:embed="rId11">
              <a:extLst>
                <a:ext uri="{BEBA8EAE-BF5A-486C-A8C5-ECC9F3942E4B}">
                  <a14:imgProps xmlns:a14="http://schemas.microsoft.com/office/drawing/2010/main">
                    <a14:imgLayer r:embed="rId12">
                      <a14:imgEffect>
                        <a14:backgroundRemoval t="0" b="100000" l="3283" r="100000"/>
                      </a14:imgEffect>
                    </a14:imgLayer>
                  </a14:imgProps>
                </a:ext>
              </a:extLst>
            </a:blip>
            <a:stretch>
              <a:fillRect/>
            </a:stretch>
          </p:blipFill>
          <p:spPr>
            <a:xfrm>
              <a:off x="8909034" y="3833205"/>
              <a:ext cx="1398234" cy="1264060"/>
            </a:xfrm>
            <a:prstGeom prst="rect">
              <a:avLst/>
            </a:prstGeom>
          </p:spPr>
        </p:pic>
        <p:sp>
          <p:nvSpPr>
            <p:cNvPr id="51" name="아래쪽 화살표[D] 15">
              <a:extLst>
                <a:ext uri="{FF2B5EF4-FFF2-40B4-BE49-F238E27FC236}">
                  <a16:creationId xmlns:a16="http://schemas.microsoft.com/office/drawing/2014/main" id="{B37C8F63-5423-4070-950A-32BBBADB9AEC}"/>
                </a:ext>
              </a:extLst>
            </p:cNvPr>
            <p:cNvSpPr/>
            <p:nvPr/>
          </p:nvSpPr>
          <p:spPr>
            <a:xfrm rot="10800000">
              <a:off x="4994612" y="2793990"/>
              <a:ext cx="394576" cy="908418"/>
            </a:xfrm>
            <a:prstGeom prst="downArrow">
              <a:avLst/>
            </a:prstGeom>
            <a:solidFill>
              <a:srgbClr val="F6C8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ore-KR" altLang="en-US"/>
            </a:p>
          </p:txBody>
        </p:sp>
        <p:sp>
          <p:nvSpPr>
            <p:cNvPr id="50" name="TextBox 49">
              <a:extLst>
                <a:ext uri="{FF2B5EF4-FFF2-40B4-BE49-F238E27FC236}">
                  <a16:creationId xmlns:a16="http://schemas.microsoft.com/office/drawing/2014/main" id="{2DCA5467-D22F-4A4E-AC41-E09B7ABAAF55}"/>
                </a:ext>
              </a:extLst>
            </p:cNvPr>
            <p:cNvSpPr txBox="1"/>
            <p:nvPr/>
          </p:nvSpPr>
          <p:spPr>
            <a:xfrm>
              <a:off x="4563598" y="3189189"/>
              <a:ext cx="1293618" cy="338554"/>
            </a:xfrm>
            <a:prstGeom prst="rect">
              <a:avLst/>
            </a:prstGeom>
            <a:solidFill>
              <a:srgbClr val="6BA1AB"/>
            </a:solidFill>
          </p:spPr>
          <p:txBody>
            <a:bodyPr wrap="square" rtlCol="0">
              <a:spAutoFit/>
            </a:bodyPr>
            <a:lstStyle/>
            <a:p>
              <a:pPr algn="ctr"/>
              <a:r>
                <a:rPr lang="en-US" altLang="ko-KR" sz="1600" b="1" dirty="0" smtClean="0">
                  <a:solidFill>
                    <a:schemeClr val="accent2"/>
                  </a:solidFill>
                </a:rPr>
                <a:t>Fetch-app</a:t>
              </a:r>
            </a:p>
          </p:txBody>
        </p:sp>
        <p:sp>
          <p:nvSpPr>
            <p:cNvPr id="52" name="아래쪽 화살표[D] 15">
              <a:extLst>
                <a:ext uri="{FF2B5EF4-FFF2-40B4-BE49-F238E27FC236}">
                  <a16:creationId xmlns:a16="http://schemas.microsoft.com/office/drawing/2014/main" id="{B37C8F63-5423-4070-950A-32BBBADB9AEC}"/>
                </a:ext>
              </a:extLst>
            </p:cNvPr>
            <p:cNvSpPr/>
            <p:nvPr/>
          </p:nvSpPr>
          <p:spPr>
            <a:xfrm rot="16200000">
              <a:off x="6176038" y="2110179"/>
              <a:ext cx="302666" cy="879007"/>
            </a:xfrm>
            <a:prstGeom prst="downArrow">
              <a:avLst/>
            </a:prstGeom>
            <a:solidFill>
              <a:srgbClr val="F6C8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ore-KR" altLang="en-US"/>
            </a:p>
          </p:txBody>
        </p:sp>
        <p:sp>
          <p:nvSpPr>
            <p:cNvPr id="53" name="아래쪽 화살표[D] 15">
              <a:extLst>
                <a:ext uri="{FF2B5EF4-FFF2-40B4-BE49-F238E27FC236}">
                  <a16:creationId xmlns:a16="http://schemas.microsoft.com/office/drawing/2014/main" id="{B37C8F63-5423-4070-950A-32BBBADB9AEC}"/>
                </a:ext>
              </a:extLst>
            </p:cNvPr>
            <p:cNvSpPr/>
            <p:nvPr/>
          </p:nvSpPr>
          <p:spPr>
            <a:xfrm rot="16200000">
              <a:off x="8538989" y="2069902"/>
              <a:ext cx="302666" cy="879007"/>
            </a:xfrm>
            <a:prstGeom prst="downArrow">
              <a:avLst/>
            </a:prstGeom>
            <a:solidFill>
              <a:srgbClr val="F6C8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ore-KR" altLang="en-US"/>
            </a:p>
          </p:txBody>
        </p:sp>
        <p:sp>
          <p:nvSpPr>
            <p:cNvPr id="54" name="아래쪽 화살표[D] 15">
              <a:extLst>
                <a:ext uri="{FF2B5EF4-FFF2-40B4-BE49-F238E27FC236}">
                  <a16:creationId xmlns:a16="http://schemas.microsoft.com/office/drawing/2014/main" id="{B37C8F63-5423-4070-950A-32BBBADB9AEC}"/>
                </a:ext>
              </a:extLst>
            </p:cNvPr>
            <p:cNvSpPr/>
            <p:nvPr/>
          </p:nvSpPr>
          <p:spPr>
            <a:xfrm rot="5400000">
              <a:off x="6148819" y="2425869"/>
              <a:ext cx="302666" cy="879007"/>
            </a:xfrm>
            <a:prstGeom prst="downArrow">
              <a:avLst/>
            </a:prstGeom>
            <a:solidFill>
              <a:srgbClr val="F6C8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ore-KR" altLang="en-US"/>
            </a:p>
          </p:txBody>
        </p:sp>
        <p:sp>
          <p:nvSpPr>
            <p:cNvPr id="55" name="아래쪽 화살표[D] 15">
              <a:extLst>
                <a:ext uri="{FF2B5EF4-FFF2-40B4-BE49-F238E27FC236}">
                  <a16:creationId xmlns:a16="http://schemas.microsoft.com/office/drawing/2014/main" id="{B37C8F63-5423-4070-950A-32BBBADB9AEC}"/>
                </a:ext>
              </a:extLst>
            </p:cNvPr>
            <p:cNvSpPr/>
            <p:nvPr/>
          </p:nvSpPr>
          <p:spPr>
            <a:xfrm rot="5400000">
              <a:off x="8538989" y="2398538"/>
              <a:ext cx="302666" cy="879007"/>
            </a:xfrm>
            <a:prstGeom prst="downArrow">
              <a:avLst/>
            </a:prstGeom>
            <a:solidFill>
              <a:srgbClr val="F6C8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ore-KR" altLang="en-US"/>
            </a:p>
          </p:txBody>
        </p:sp>
        <p:sp>
          <p:nvSpPr>
            <p:cNvPr id="56" name="TextBox 55">
              <a:extLst>
                <a:ext uri="{FF2B5EF4-FFF2-40B4-BE49-F238E27FC236}">
                  <a16:creationId xmlns:a16="http://schemas.microsoft.com/office/drawing/2014/main" id="{2DCA5467-D22F-4A4E-AC41-E09B7ABAAF55}"/>
                </a:ext>
              </a:extLst>
            </p:cNvPr>
            <p:cNvSpPr txBox="1"/>
            <p:nvPr/>
          </p:nvSpPr>
          <p:spPr>
            <a:xfrm>
              <a:off x="7307379" y="3676122"/>
              <a:ext cx="1293618" cy="338554"/>
            </a:xfrm>
            <a:prstGeom prst="rect">
              <a:avLst/>
            </a:prstGeom>
            <a:solidFill>
              <a:srgbClr val="6BA1AB"/>
            </a:solidFill>
          </p:spPr>
          <p:txBody>
            <a:bodyPr wrap="square" rtlCol="0">
              <a:spAutoFit/>
            </a:bodyPr>
            <a:lstStyle/>
            <a:p>
              <a:pPr algn="ctr"/>
              <a:r>
                <a:rPr lang="en-US" altLang="ko-KR" sz="1600" b="1" dirty="0" smtClean="0">
                  <a:solidFill>
                    <a:schemeClr val="accent2"/>
                  </a:solidFill>
                </a:rPr>
                <a:t>refine-app</a:t>
              </a:r>
            </a:p>
          </p:txBody>
        </p:sp>
        <p:sp>
          <p:nvSpPr>
            <p:cNvPr id="57" name="아래쪽 화살표[D] 15">
              <a:extLst>
                <a:ext uri="{FF2B5EF4-FFF2-40B4-BE49-F238E27FC236}">
                  <a16:creationId xmlns:a16="http://schemas.microsoft.com/office/drawing/2014/main" id="{B37C8F63-5423-4070-950A-32BBBADB9AEC}"/>
                </a:ext>
              </a:extLst>
            </p:cNvPr>
            <p:cNvSpPr/>
            <p:nvPr/>
          </p:nvSpPr>
          <p:spPr>
            <a:xfrm rot="5400000" flipH="1">
              <a:off x="7830975" y="3759119"/>
              <a:ext cx="368676" cy="1700264"/>
            </a:xfrm>
            <a:prstGeom prst="downArrow">
              <a:avLst/>
            </a:prstGeom>
            <a:solidFill>
              <a:srgbClr val="F6C8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ore-KR" altLang="en-US"/>
            </a:p>
          </p:txBody>
        </p:sp>
        <p:sp>
          <p:nvSpPr>
            <p:cNvPr id="58" name="TextBox 57">
              <a:extLst>
                <a:ext uri="{FF2B5EF4-FFF2-40B4-BE49-F238E27FC236}">
                  <a16:creationId xmlns:a16="http://schemas.microsoft.com/office/drawing/2014/main" id="{2DCA5467-D22F-4A4E-AC41-E09B7ABAAF55}"/>
                </a:ext>
              </a:extLst>
            </p:cNvPr>
            <p:cNvSpPr txBox="1"/>
            <p:nvPr/>
          </p:nvSpPr>
          <p:spPr>
            <a:xfrm>
              <a:off x="7352991" y="4783501"/>
              <a:ext cx="1401023" cy="338554"/>
            </a:xfrm>
            <a:prstGeom prst="rect">
              <a:avLst/>
            </a:prstGeom>
            <a:solidFill>
              <a:srgbClr val="6BA1AB"/>
            </a:solidFill>
          </p:spPr>
          <p:txBody>
            <a:bodyPr wrap="square" rtlCol="0">
              <a:spAutoFit/>
            </a:bodyPr>
            <a:lstStyle/>
            <a:p>
              <a:pPr algn="ctr"/>
              <a:r>
                <a:rPr lang="en-US" altLang="ko-KR" sz="1600" b="1" dirty="0" smtClean="0">
                  <a:solidFill>
                    <a:schemeClr val="accent2"/>
                  </a:solidFill>
                </a:rPr>
                <a:t>analysis-app</a:t>
              </a:r>
            </a:p>
          </p:txBody>
        </p:sp>
        <p:grpSp>
          <p:nvGrpSpPr>
            <p:cNvPr id="16" name="그룹 15"/>
            <p:cNvGrpSpPr/>
            <p:nvPr/>
          </p:nvGrpSpPr>
          <p:grpSpPr>
            <a:xfrm>
              <a:off x="4647792" y="4017673"/>
              <a:ext cx="2679865" cy="1610951"/>
              <a:chOff x="1701567" y="3403562"/>
              <a:chExt cx="2679865" cy="1610951"/>
            </a:xfrm>
          </p:grpSpPr>
          <p:sp>
            <p:nvSpPr>
              <p:cNvPr id="12" name="TextBox 11">
                <a:extLst>
                  <a:ext uri="{FF2B5EF4-FFF2-40B4-BE49-F238E27FC236}">
                    <a16:creationId xmlns:a16="http://schemas.microsoft.com/office/drawing/2014/main" id="{789D5807-171A-4F15-B725-4907DDD752C3}"/>
                  </a:ext>
                </a:extLst>
              </p:cNvPr>
              <p:cNvSpPr txBox="1"/>
              <p:nvPr/>
            </p:nvSpPr>
            <p:spPr>
              <a:xfrm>
                <a:off x="2191698" y="3896983"/>
                <a:ext cx="1343309" cy="400110"/>
              </a:xfrm>
              <a:prstGeom prst="rect">
                <a:avLst/>
              </a:prstGeom>
              <a:noFill/>
            </p:spPr>
            <p:txBody>
              <a:bodyPr wrap="square" rtlCol="0">
                <a:spAutoFit/>
              </a:bodyPr>
              <a:lstStyle/>
              <a:p>
                <a:pPr algn="ctr"/>
                <a:r>
                  <a:rPr lang="en-US" altLang="ko-KR" sz="2000" b="1" dirty="0">
                    <a:solidFill>
                      <a:schemeClr val="bg1"/>
                    </a:solidFill>
                  </a:rPr>
                  <a:t>HDFS</a:t>
                </a:r>
                <a:endParaRPr lang="ko-KR" altLang="en-US" sz="2000" b="1" dirty="0">
                  <a:solidFill>
                    <a:schemeClr val="bg1"/>
                  </a:solidFill>
                </a:endParaRPr>
              </a:p>
            </p:txBody>
          </p:sp>
          <p:sp>
            <p:nvSpPr>
              <p:cNvPr id="45" name="TextBox 44">
                <a:extLst>
                  <a:ext uri="{FF2B5EF4-FFF2-40B4-BE49-F238E27FC236}">
                    <a16:creationId xmlns:a16="http://schemas.microsoft.com/office/drawing/2014/main" id="{789D5807-171A-4F15-B725-4907DDD752C3}"/>
                  </a:ext>
                </a:extLst>
              </p:cNvPr>
              <p:cNvSpPr txBox="1"/>
              <p:nvPr/>
            </p:nvSpPr>
            <p:spPr>
              <a:xfrm>
                <a:off x="1701567" y="3408907"/>
                <a:ext cx="1343309" cy="400110"/>
              </a:xfrm>
              <a:prstGeom prst="rect">
                <a:avLst/>
              </a:prstGeom>
              <a:noFill/>
            </p:spPr>
            <p:txBody>
              <a:bodyPr wrap="square" rtlCol="0">
                <a:spAutoFit/>
              </a:bodyPr>
              <a:lstStyle/>
              <a:p>
                <a:pPr algn="ctr"/>
                <a:r>
                  <a:rPr lang="en-US" altLang="ko-KR" sz="2000" b="1" dirty="0" err="1" smtClean="0">
                    <a:solidFill>
                      <a:schemeClr val="bg1"/>
                    </a:solidFill>
                  </a:rPr>
                  <a:t>Sqoop</a:t>
                </a:r>
                <a:endParaRPr lang="ko-KR" altLang="en-US" sz="2000" b="1" dirty="0">
                  <a:solidFill>
                    <a:schemeClr val="bg1"/>
                  </a:solidFill>
                </a:endParaRPr>
              </a:p>
            </p:txBody>
          </p:sp>
          <p:sp>
            <p:nvSpPr>
              <p:cNvPr id="46" name="TextBox 45">
                <a:extLst>
                  <a:ext uri="{FF2B5EF4-FFF2-40B4-BE49-F238E27FC236}">
                    <a16:creationId xmlns:a16="http://schemas.microsoft.com/office/drawing/2014/main" id="{789D5807-171A-4F15-B725-4907DDD752C3}"/>
                  </a:ext>
                </a:extLst>
              </p:cNvPr>
              <p:cNvSpPr txBox="1"/>
              <p:nvPr/>
            </p:nvSpPr>
            <p:spPr>
              <a:xfrm>
                <a:off x="2753585" y="3428098"/>
                <a:ext cx="1343309" cy="400110"/>
              </a:xfrm>
              <a:prstGeom prst="rect">
                <a:avLst/>
              </a:prstGeom>
              <a:noFill/>
            </p:spPr>
            <p:txBody>
              <a:bodyPr wrap="square" rtlCol="0">
                <a:spAutoFit/>
              </a:bodyPr>
              <a:lstStyle/>
              <a:p>
                <a:pPr algn="ctr"/>
                <a:r>
                  <a:rPr lang="en-US" altLang="ko-KR" sz="2000" b="1" dirty="0" smtClean="0">
                    <a:solidFill>
                      <a:schemeClr val="bg1"/>
                    </a:solidFill>
                  </a:rPr>
                  <a:t>Impala</a:t>
                </a:r>
                <a:endParaRPr lang="ko-KR" altLang="en-US" sz="2000" b="1" dirty="0">
                  <a:solidFill>
                    <a:schemeClr val="bg1"/>
                  </a:solidFill>
                </a:endParaRPr>
              </a:p>
            </p:txBody>
          </p:sp>
          <p:grpSp>
            <p:nvGrpSpPr>
              <p:cNvPr id="15" name="그룹 14"/>
              <p:cNvGrpSpPr/>
              <p:nvPr/>
            </p:nvGrpSpPr>
            <p:grpSpPr>
              <a:xfrm>
                <a:off x="1853542" y="3403562"/>
                <a:ext cx="2067934" cy="877280"/>
                <a:chOff x="1854361" y="4795801"/>
                <a:chExt cx="2067934" cy="877280"/>
              </a:xfrm>
            </p:grpSpPr>
            <p:sp>
              <p:nvSpPr>
                <p:cNvPr id="14" name="모서리가 둥근 직사각형 13"/>
                <p:cNvSpPr/>
                <p:nvPr/>
              </p:nvSpPr>
              <p:spPr>
                <a:xfrm>
                  <a:off x="1877451" y="5277832"/>
                  <a:ext cx="2044844" cy="395249"/>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9" name="모서리가 둥근 직사각형 58"/>
                <p:cNvSpPr/>
                <p:nvPr/>
              </p:nvSpPr>
              <p:spPr>
                <a:xfrm>
                  <a:off x="2910094" y="4795801"/>
                  <a:ext cx="1003972" cy="433694"/>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1" name="모서리가 둥근 직사각형 60"/>
                <p:cNvSpPr/>
                <p:nvPr/>
              </p:nvSpPr>
              <p:spPr>
                <a:xfrm>
                  <a:off x="1854361" y="4795801"/>
                  <a:ext cx="1003972" cy="433694"/>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9" name="그림 8">
                <a:extLst>
                  <a:ext uri="{FF2B5EF4-FFF2-40B4-BE49-F238E27FC236}">
                    <a16:creationId xmlns:a16="http://schemas.microsoft.com/office/drawing/2014/main" id="{7BD932D0-A459-45ED-82FB-FAF947E6D670}"/>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3318713" y="3951794"/>
                <a:ext cx="1062719" cy="1062719"/>
              </a:xfrm>
              <a:prstGeom prst="rect">
                <a:avLst/>
              </a:prstGeom>
            </p:spPr>
          </p:pic>
        </p:grpSp>
        <p:sp>
          <p:nvSpPr>
            <p:cNvPr id="18" name="직사각형 17"/>
            <p:cNvSpPr/>
            <p:nvPr/>
          </p:nvSpPr>
          <p:spPr>
            <a:xfrm>
              <a:off x="1603997" y="3583044"/>
              <a:ext cx="225359" cy="1017107"/>
            </a:xfrm>
            <a:prstGeom prst="rect">
              <a:avLst/>
            </a:prstGeom>
            <a:solidFill>
              <a:srgbClr val="F6C863"/>
            </a:solidFill>
            <a:ln>
              <a:solidFill>
                <a:srgbClr val="F6C8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B1A766EB-15BC-410F-81EE-5D3FF9C46072}"/>
                </a:ext>
              </a:extLst>
            </p:cNvPr>
            <p:cNvSpPr txBox="1"/>
            <p:nvPr/>
          </p:nvSpPr>
          <p:spPr>
            <a:xfrm>
              <a:off x="1078734" y="3750205"/>
              <a:ext cx="1555344" cy="584775"/>
            </a:xfrm>
            <a:prstGeom prst="rect">
              <a:avLst/>
            </a:prstGeom>
            <a:solidFill>
              <a:srgbClr val="6BA1AB"/>
            </a:solidFill>
          </p:spPr>
          <p:txBody>
            <a:bodyPr wrap="square" rtlCol="0">
              <a:spAutoFit/>
            </a:bodyPr>
            <a:lstStyle/>
            <a:p>
              <a:pPr algn="ctr"/>
              <a:r>
                <a:rPr lang="en-US" altLang="ko-KR" sz="1600" b="1" dirty="0">
                  <a:solidFill>
                    <a:schemeClr val="bg1"/>
                  </a:solidFill>
                </a:rPr>
                <a:t>Post </a:t>
              </a:r>
              <a:r>
                <a:rPr lang="en-US" altLang="ko-KR" sz="1600" b="1" dirty="0" smtClean="0">
                  <a:solidFill>
                    <a:schemeClr val="bg1"/>
                  </a:solidFill>
                </a:rPr>
                <a:t>Location </a:t>
              </a:r>
            </a:p>
            <a:p>
              <a:pPr algn="ctr"/>
              <a:r>
                <a:rPr lang="en-US" altLang="ko-KR" sz="1600" b="1" dirty="0" smtClean="0">
                  <a:solidFill>
                    <a:schemeClr val="bg1"/>
                  </a:solidFill>
                </a:rPr>
                <a:t>&amp; Time</a:t>
              </a:r>
              <a:endParaRPr lang="en-US" altLang="ko-KR" sz="1600" b="1" dirty="0">
                <a:solidFill>
                  <a:schemeClr val="bg1"/>
                </a:solidFill>
              </a:endParaRPr>
            </a:p>
          </p:txBody>
        </p:sp>
        <p:pic>
          <p:nvPicPr>
            <p:cNvPr id="1036" name="Picture 12" descr="Html File Document Icon, Html Icons, Document Icons, File Icons PNG and  Vector with Transparent Background for Free Download | Logo folders,  General knowledge for kids, Icon files"/>
            <p:cNvPicPr>
              <a:picLocks noChangeAspect="1" noChangeArrowheads="1"/>
            </p:cNvPicPr>
            <p:nvPr/>
          </p:nvPicPr>
          <p:blipFill>
            <a:blip r:embed="rId14" cstate="print">
              <a:extLst>
                <a:ext uri="{BEBA8EAE-BF5A-486C-A8C5-ECC9F3942E4B}">
                  <a14:imgProps xmlns:a14="http://schemas.microsoft.com/office/drawing/2010/main">
                    <a14:imgLayer r:embed="rId15">
                      <a14:imgEffect>
                        <a14:backgroundRemoval t="0" b="100000" l="0" r="100000">
                          <a14:foregroundMark x1="33333" y1="87222" x2="46667" y2="14167"/>
                          <a14:foregroundMark x1="86667" y1="76944" x2="7778" y2="46389"/>
                          <a14:foregroundMark x1="49167" y1="90278" x2="62222" y2="16944"/>
                          <a14:foregroundMark x1="87500" y1="34444" x2="87500" y2="34444"/>
                          <a14:foregroundMark x1="87500" y1="34444" x2="13056" y2="35278"/>
                          <a14:foregroundMark x1="10000" y1="60833" x2="85278" y2="59722"/>
                          <a14:foregroundMark x1="69167" y1="84722" x2="51389" y2="19444"/>
                          <a14:foregroundMark x1="25278" y1="39444" x2="35833" y2="32222"/>
                          <a14:foregroundMark x1="36944" y1="21944" x2="30000" y2="30833"/>
                          <a14:foregroundMark x1="66389" y1="27222" x2="73333" y2="17500"/>
                          <a14:foregroundMark x1="75556" y1="53611" x2="78056" y2="37778"/>
                          <a14:foregroundMark x1="43889" y1="53889" x2="47222" y2="48333"/>
                          <a14:foregroundMark x1="52778" y1="39167" x2="52778" y2="39167"/>
                          <a14:foregroundMark x1="52778" y1="39167" x2="47500" y2="44444"/>
                          <a14:foregroundMark x1="27222" y1="52222" x2="34167" y2="36944"/>
                          <a14:foregroundMark x1="26111" y1="76667" x2="27778" y2="67500"/>
                          <a14:foregroundMark x1="17778" y1="67500" x2="26389" y2="66944"/>
                          <a14:foregroundMark x1="68333" y1="76944" x2="85278" y2="77778"/>
                          <a14:foregroundMark x1="56389" y1="73889" x2="55556" y2="82778"/>
                          <a14:foregroundMark x1="70000" y1="55278" x2="84444" y2="54444"/>
                          <a14:foregroundMark x1="38611" y1="26111" x2="40000" y2="7500"/>
                          <a14:foregroundMark x1="29167" y1="31111" x2="23889" y2="25556"/>
                        </a14:backgroundRemoval>
                      </a14:imgEffect>
                    </a14:imgLayer>
                  </a14:imgProps>
                </a:ext>
                <a:ext uri="{28A0092B-C50C-407E-A947-70E740481C1C}">
                  <a14:useLocalDpi xmlns:a14="http://schemas.microsoft.com/office/drawing/2010/main" val="0"/>
                </a:ext>
              </a:extLst>
            </a:blip>
            <a:srcRect/>
            <a:stretch>
              <a:fillRect/>
            </a:stretch>
          </p:blipFill>
          <p:spPr bwMode="auto">
            <a:xfrm>
              <a:off x="9359574" y="300248"/>
              <a:ext cx="982099" cy="982099"/>
            </a:xfrm>
            <a:prstGeom prst="rect">
              <a:avLst/>
            </a:prstGeom>
            <a:noFill/>
            <a:extLst>
              <a:ext uri="{909E8E84-426E-40DD-AFC4-6F175D3DCCD1}">
                <a14:hiddenFill xmlns:a14="http://schemas.microsoft.com/office/drawing/2010/main">
                  <a:solidFill>
                    <a:srgbClr val="FFFFFF"/>
                  </a:solidFill>
                </a14:hiddenFill>
              </a:ext>
            </a:extLst>
          </p:spPr>
        </p:pic>
        <p:pic>
          <p:nvPicPr>
            <p:cNvPr id="19" name="그림 18"/>
            <p:cNvPicPr>
              <a:picLocks noChangeAspect="1"/>
            </p:cNvPicPr>
            <p:nvPr/>
          </p:nvPicPr>
          <p:blipFill>
            <a:blip r:embed="rId16">
              <a:extLst>
                <a:ext uri="{BEBA8EAE-BF5A-486C-A8C5-ECC9F3942E4B}">
                  <a14:imgProps xmlns:a14="http://schemas.microsoft.com/office/drawing/2010/main">
                    <a14:imgLayer r:embed="rId17">
                      <a14:imgEffect>
                        <a14:backgroundRemoval t="0" b="100000" l="9961" r="89844"/>
                      </a14:imgEffect>
                    </a14:imgLayer>
                  </a14:imgProps>
                </a:ext>
              </a:extLst>
            </a:blip>
            <a:stretch>
              <a:fillRect/>
            </a:stretch>
          </p:blipFill>
          <p:spPr>
            <a:xfrm>
              <a:off x="10353704" y="241045"/>
              <a:ext cx="1093854" cy="1093854"/>
            </a:xfrm>
            <a:prstGeom prst="rect">
              <a:avLst/>
            </a:prstGeom>
          </p:spPr>
        </p:pic>
        <p:sp>
          <p:nvSpPr>
            <p:cNvPr id="65" name="아래쪽 화살표[D] 15">
              <a:extLst>
                <a:ext uri="{FF2B5EF4-FFF2-40B4-BE49-F238E27FC236}">
                  <a16:creationId xmlns:a16="http://schemas.microsoft.com/office/drawing/2014/main" id="{B37C8F63-5423-4070-950A-32BBBADB9AEC}"/>
                </a:ext>
              </a:extLst>
            </p:cNvPr>
            <p:cNvSpPr/>
            <p:nvPr/>
          </p:nvSpPr>
          <p:spPr>
            <a:xfrm rot="10800000">
              <a:off x="9690092" y="1339217"/>
              <a:ext cx="321062" cy="704141"/>
            </a:xfrm>
            <a:prstGeom prst="downArrow">
              <a:avLst/>
            </a:prstGeom>
            <a:solidFill>
              <a:srgbClr val="F6C8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ore-KR" altLang="en-US"/>
            </a:p>
          </p:txBody>
        </p:sp>
        <p:sp>
          <p:nvSpPr>
            <p:cNvPr id="66" name="아래쪽 화살표[D] 15">
              <a:extLst>
                <a:ext uri="{FF2B5EF4-FFF2-40B4-BE49-F238E27FC236}">
                  <a16:creationId xmlns:a16="http://schemas.microsoft.com/office/drawing/2014/main" id="{B37C8F63-5423-4070-950A-32BBBADB9AEC}"/>
                </a:ext>
              </a:extLst>
            </p:cNvPr>
            <p:cNvSpPr/>
            <p:nvPr/>
          </p:nvSpPr>
          <p:spPr>
            <a:xfrm rot="12720000">
              <a:off x="10172810" y="1478347"/>
              <a:ext cx="321062" cy="704141"/>
            </a:xfrm>
            <a:prstGeom prst="downArrow">
              <a:avLst/>
            </a:prstGeom>
            <a:solidFill>
              <a:srgbClr val="F6C8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ore-KR" altLang="en-US"/>
            </a:p>
          </p:txBody>
        </p:sp>
        <p:sp>
          <p:nvSpPr>
            <p:cNvPr id="22" name="모서리가 둥근 직사각형 21"/>
            <p:cNvSpPr/>
            <p:nvPr/>
          </p:nvSpPr>
          <p:spPr>
            <a:xfrm>
              <a:off x="5803740" y="1495056"/>
              <a:ext cx="5205156" cy="2207353"/>
            </a:xfrm>
            <a:prstGeom prst="roundRect">
              <a:avLst>
                <a:gd name="adj" fmla="val 11645"/>
              </a:avLst>
            </a:prstGeom>
            <a:noFill/>
            <a:ln w="38100">
              <a:solidFill>
                <a:srgbClr val="F6C8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7" name="TextBox 66">
              <a:extLst>
                <a:ext uri="{FF2B5EF4-FFF2-40B4-BE49-F238E27FC236}">
                  <a16:creationId xmlns:a16="http://schemas.microsoft.com/office/drawing/2014/main" id="{2DCA5467-D22F-4A4E-AC41-E09B7ABAAF55}"/>
                </a:ext>
              </a:extLst>
            </p:cNvPr>
            <p:cNvSpPr txBox="1"/>
            <p:nvPr/>
          </p:nvSpPr>
          <p:spPr>
            <a:xfrm>
              <a:off x="7845646" y="1240084"/>
              <a:ext cx="902438" cy="461665"/>
            </a:xfrm>
            <a:prstGeom prst="rect">
              <a:avLst/>
            </a:prstGeom>
            <a:solidFill>
              <a:srgbClr val="6BA1AB"/>
            </a:solidFill>
          </p:spPr>
          <p:txBody>
            <a:bodyPr wrap="square" rtlCol="0">
              <a:spAutoFit/>
            </a:bodyPr>
            <a:lstStyle/>
            <a:p>
              <a:pPr algn="ctr"/>
              <a:r>
                <a:rPr lang="en-US" altLang="ko-KR" sz="2400" b="1" dirty="0" smtClean="0">
                  <a:solidFill>
                    <a:schemeClr val="bg1"/>
                  </a:solidFill>
                </a:rPr>
                <a:t>AWS</a:t>
              </a:r>
            </a:p>
          </p:txBody>
        </p:sp>
      </p:grpSp>
    </p:spTree>
    <p:extLst>
      <p:ext uri="{BB962C8B-B14F-4D97-AF65-F5344CB8AC3E}">
        <p14:creationId xmlns:p14="http://schemas.microsoft.com/office/powerpoint/2010/main" val="78240031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직선 연결선 7"/>
          <p:cNvCxnSpPr/>
          <p:nvPr/>
        </p:nvCxnSpPr>
        <p:spPr>
          <a:xfrm>
            <a:off x="88900" y="3563934"/>
            <a:ext cx="12103100" cy="0"/>
          </a:xfrm>
          <a:prstGeom prst="line">
            <a:avLst/>
          </a:prstGeom>
          <a:ln w="76200">
            <a:solidFill>
              <a:srgbClr val="51798A"/>
            </a:solidFill>
          </a:ln>
        </p:spPr>
        <p:style>
          <a:lnRef idx="1">
            <a:schemeClr val="accent1"/>
          </a:lnRef>
          <a:fillRef idx="0">
            <a:schemeClr val="accent1"/>
          </a:fillRef>
          <a:effectRef idx="0">
            <a:schemeClr val="accent1"/>
          </a:effectRef>
          <a:fontRef idx="minor">
            <a:schemeClr val="tx1"/>
          </a:fontRef>
        </p:style>
      </p:cxnSp>
      <p:sp>
        <p:nvSpPr>
          <p:cNvPr id="2" name="제목 1"/>
          <p:cNvSpPr>
            <a:spLocks noGrp="1"/>
          </p:cNvSpPr>
          <p:nvPr>
            <p:ph type="ctrTitle"/>
          </p:nvPr>
        </p:nvSpPr>
        <p:spPr>
          <a:xfrm>
            <a:off x="1151128" y="1394143"/>
            <a:ext cx="9643872" cy="2387600"/>
          </a:xfrm>
          <a:effectLst>
            <a:outerShdw blurRad="50800" dist="50800" dir="5400000" algn="ctr" rotWithShape="0">
              <a:srgbClr val="000000">
                <a:alpha val="98000"/>
              </a:srgbClr>
            </a:outerShdw>
          </a:effectLst>
        </p:spPr>
        <p:txBody>
          <a:bodyPr>
            <a:normAutofit/>
          </a:bodyPr>
          <a:lstStyle/>
          <a:p>
            <a:r>
              <a:rPr lang="en-US" altLang="ko-KR" sz="9600" b="1" dirty="0" smtClean="0">
                <a:solidFill>
                  <a:schemeClr val="bg1"/>
                </a:solidFill>
              </a:rPr>
              <a:t>Data Processing</a:t>
            </a:r>
            <a:endParaRPr lang="ko-KR" altLang="en-US" sz="9600" b="1" dirty="0">
              <a:solidFill>
                <a:schemeClr val="bg1"/>
              </a:solidFill>
            </a:endParaRPr>
          </a:p>
        </p:txBody>
      </p:sp>
      <p:pic>
        <p:nvPicPr>
          <p:cNvPr id="4" name="Picture 2" descr="Taxi (902454560) - 게티이미지뱅크"/>
          <p:cNvPicPr>
            <a:picLocks noChangeAspect="1" noChangeArrowheads="1"/>
          </p:cNvPicPr>
          <p:nvPr/>
        </p:nvPicPr>
        <p:blipFill rotWithShape="1">
          <a:blip r:embed="rId3">
            <a:extLst>
              <a:ext uri="{28A0092B-C50C-407E-A947-70E740481C1C}">
                <a14:useLocalDpi xmlns:a14="http://schemas.microsoft.com/office/drawing/2010/main" val="0"/>
              </a:ext>
            </a:extLst>
          </a:blip>
          <a:srcRect l="33429" t="43838" r="-289" b="13200"/>
          <a:stretch/>
        </p:blipFill>
        <p:spPr bwMode="auto">
          <a:xfrm>
            <a:off x="12192000" y="2056200"/>
            <a:ext cx="3232960" cy="162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9868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3000" fill="hold"/>
                                        <p:tgtEl>
                                          <p:spTgt spid="4"/>
                                        </p:tgtEl>
                                        <p:attrNameLst>
                                          <p:attrName>ppt_x</p:attrName>
                                        </p:attrNameLst>
                                      </p:cBhvr>
                                      <p:tavLst>
                                        <p:tav tm="0">
                                          <p:val>
                                            <p:strVal val="0-#ppt_w/2"/>
                                          </p:val>
                                        </p:tav>
                                        <p:tav tm="100000">
                                          <p:val>
                                            <p:strVal val="#ppt_x"/>
                                          </p:val>
                                        </p:tav>
                                      </p:tavLst>
                                    </p:anim>
                                    <p:anim calcmode="lin" valueType="num">
                                      <p:cBhvr additive="base">
                                        <p:cTn id="8" dur="3000" fill="hold"/>
                                        <p:tgtEl>
                                          <p:spTgt spid="4"/>
                                        </p:tgtEl>
                                        <p:attrNameLst>
                                          <p:attrName>ppt_y</p:attrName>
                                        </p:attrNameLst>
                                      </p:cBhvr>
                                      <p:tavLst>
                                        <p:tav tm="0">
                                          <p:val>
                                            <p:strVal val="#ppt_y"/>
                                          </p:val>
                                        </p:tav>
                                        <p:tav tm="100000">
                                          <p:val>
                                            <p:strVal val="#ppt_y"/>
                                          </p:val>
                                        </p:tav>
                                      </p:tavLst>
                                    </p:anim>
                                  </p:childTnLst>
                                </p:cTn>
                              </p:par>
                              <p:par>
                                <p:cTn id="9" presetID="22" presetClass="entr" presetSubtype="8" fill="hold" nodeType="with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left)">
                                      <p:cBhvr>
                                        <p:cTn id="11" dur="3000"/>
                                        <p:tgtEl>
                                          <p:spTgt spid="8"/>
                                        </p:tgtEl>
                                      </p:cBhvr>
                                    </p:animEffect>
                                  </p:childTnLst>
                                </p:cTn>
                              </p:par>
                              <p:par>
                                <p:cTn id="12" presetID="22" presetClass="entr" presetSubtype="8" fill="hold" grpId="0" nodeType="with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wipe(left)">
                                      <p:cBhvr>
                                        <p:cTn id="14" dur="375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90508" y="1364335"/>
            <a:ext cx="11663680" cy="3785652"/>
          </a:xfrm>
          <a:prstGeom prst="rect">
            <a:avLst/>
          </a:prstGeom>
          <a:noFill/>
        </p:spPr>
        <p:txBody>
          <a:bodyPr wrap="square" rtlCol="0">
            <a:spAutoFit/>
          </a:bodyPr>
          <a:lstStyle/>
          <a:p>
            <a:pPr marL="457200" indent="-457200">
              <a:buAutoNum type="arabicPeriod"/>
            </a:pPr>
            <a:endParaRPr lang="en-US" altLang="ko-KR" sz="2400" b="1" dirty="0" smtClean="0">
              <a:solidFill>
                <a:schemeClr val="bg1"/>
              </a:solidFill>
            </a:endParaRPr>
          </a:p>
          <a:p>
            <a:pPr marL="457200" indent="-457200">
              <a:buAutoNum type="arabicPeriod"/>
            </a:pPr>
            <a:endParaRPr lang="en-US" altLang="ko-KR" sz="2400" b="1" dirty="0">
              <a:solidFill>
                <a:schemeClr val="bg1"/>
              </a:solidFill>
            </a:endParaRPr>
          </a:p>
          <a:p>
            <a:pPr marL="457200" indent="-457200">
              <a:buAutoNum type="arabicPeriod"/>
            </a:pPr>
            <a:r>
              <a:rPr lang="en-US" altLang="ko-KR" sz="2400" b="1" dirty="0" smtClean="0">
                <a:solidFill>
                  <a:schemeClr val="bg1"/>
                </a:solidFill>
              </a:rPr>
              <a:t>Search the locations of taxi stands in Seoul from the public map site (</a:t>
            </a:r>
            <a:r>
              <a:rPr lang="en-US" altLang="ko-KR" sz="2400" b="1" dirty="0">
                <a:solidFill>
                  <a:schemeClr val="bg1"/>
                </a:solidFill>
                <a:hlinkClick r:id="rId3" action="ppaction://hlinkfile"/>
              </a:rPr>
              <a:t>https://</a:t>
            </a:r>
            <a:r>
              <a:rPr lang="en-US" altLang="ko-KR" sz="2400" b="1" dirty="0" smtClean="0">
                <a:solidFill>
                  <a:schemeClr val="bg1"/>
                </a:solidFill>
                <a:hlinkClick r:id="rId3" action="ppaction://hlinkfile"/>
              </a:rPr>
              <a:t>map.seoul.go.kr/smgis2/seoulMap</a:t>
            </a:r>
            <a:r>
              <a:rPr lang="en-US" altLang="ko-KR" sz="2400" b="1" dirty="0" smtClean="0">
                <a:solidFill>
                  <a:schemeClr val="bg1"/>
                </a:solidFill>
              </a:rPr>
              <a:t>).</a:t>
            </a:r>
            <a:endParaRPr lang="en-US" altLang="ko-KR" sz="2400" b="1" dirty="0">
              <a:solidFill>
                <a:schemeClr val="bg1"/>
              </a:solidFill>
            </a:endParaRPr>
          </a:p>
          <a:p>
            <a:endParaRPr lang="en-US" altLang="ko-KR" sz="2400" b="1" dirty="0">
              <a:solidFill>
                <a:schemeClr val="bg1"/>
              </a:solidFill>
            </a:endParaRPr>
          </a:p>
          <a:p>
            <a:r>
              <a:rPr lang="en-US" altLang="ko-KR" sz="2400" b="1" dirty="0">
                <a:solidFill>
                  <a:schemeClr val="bg1"/>
                </a:solidFill>
              </a:rPr>
              <a:t>2</a:t>
            </a:r>
            <a:r>
              <a:rPr lang="en-US" altLang="ko-KR" sz="2400" b="1" dirty="0" smtClean="0">
                <a:solidFill>
                  <a:schemeClr val="bg1"/>
                </a:solidFill>
              </a:rPr>
              <a:t>. Extract the location data from the text file.</a:t>
            </a:r>
          </a:p>
          <a:p>
            <a:endParaRPr lang="en-US" altLang="ko-KR" sz="2400" b="1" dirty="0">
              <a:solidFill>
                <a:schemeClr val="bg1"/>
              </a:solidFill>
            </a:endParaRPr>
          </a:p>
          <a:p>
            <a:r>
              <a:rPr lang="en-US" altLang="ko-KR" sz="2400" b="1" dirty="0" smtClean="0">
                <a:solidFill>
                  <a:schemeClr val="bg1"/>
                </a:solidFill>
              </a:rPr>
              <a:t>3. Convert the location data into the data with latitude and longitude.</a:t>
            </a:r>
          </a:p>
          <a:p>
            <a:endParaRPr lang="en-US" altLang="ko-KR" sz="2400" b="1" dirty="0">
              <a:solidFill>
                <a:schemeClr val="bg1"/>
              </a:solidFill>
            </a:endParaRPr>
          </a:p>
          <a:p>
            <a:r>
              <a:rPr lang="en-US" altLang="ko-KR" sz="2400" b="1" dirty="0" smtClean="0">
                <a:solidFill>
                  <a:schemeClr val="bg1"/>
                </a:solidFill>
              </a:rPr>
              <a:t>4. Load </a:t>
            </a:r>
            <a:r>
              <a:rPr lang="en-US" altLang="ko-KR" sz="2400" b="1" dirty="0">
                <a:solidFill>
                  <a:schemeClr val="bg1"/>
                </a:solidFill>
              </a:rPr>
              <a:t>the data into the </a:t>
            </a:r>
            <a:r>
              <a:rPr lang="en-US" altLang="ko-KR" sz="2400" b="1" dirty="0" smtClean="0">
                <a:solidFill>
                  <a:schemeClr val="bg1"/>
                </a:solidFill>
              </a:rPr>
              <a:t>server.</a:t>
            </a:r>
            <a:endParaRPr lang="en-US" altLang="ko-KR" sz="2400" b="1" dirty="0">
              <a:solidFill>
                <a:schemeClr val="bg1"/>
              </a:solidFill>
            </a:endParaRPr>
          </a:p>
        </p:txBody>
      </p:sp>
      <p:pic>
        <p:nvPicPr>
          <p:cNvPr id="5123" name="Picture 3" descr="Outsource Data Extraction Service For LinkedIn And Social Media"/>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10000" b="100000" l="9961" r="99655"/>
                    </a14:imgEffect>
                  </a14:imgLayer>
                </a14:imgProps>
              </a:ext>
              <a:ext uri="{28A0092B-C50C-407E-A947-70E740481C1C}">
                <a14:useLocalDpi xmlns:a14="http://schemas.microsoft.com/office/drawing/2010/main" val="0"/>
              </a:ext>
            </a:extLst>
          </a:blip>
          <a:srcRect/>
          <a:stretch>
            <a:fillRect/>
          </a:stretch>
        </p:blipFill>
        <p:spPr bwMode="auto">
          <a:xfrm>
            <a:off x="5551441" y="4215877"/>
            <a:ext cx="6093443" cy="242105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Taxi (902454560) - 게티이미지뱅크"/>
          <p:cNvPicPr>
            <a:picLocks noChangeAspect="1" noChangeArrowheads="1"/>
          </p:cNvPicPr>
          <p:nvPr/>
        </p:nvPicPr>
        <p:blipFill rotWithShape="1">
          <a:blip r:embed="rId6">
            <a:extLst>
              <a:ext uri="{28A0092B-C50C-407E-A947-70E740481C1C}">
                <a14:useLocalDpi xmlns:a14="http://schemas.microsoft.com/office/drawing/2010/main" val="0"/>
              </a:ext>
            </a:extLst>
          </a:blip>
          <a:srcRect l="33429" t="43837" r="-289" b="13576"/>
          <a:stretch/>
        </p:blipFill>
        <p:spPr bwMode="auto">
          <a:xfrm>
            <a:off x="8600304" y="140996"/>
            <a:ext cx="2358136" cy="1175366"/>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290508" y="297400"/>
            <a:ext cx="10827765" cy="584775"/>
          </a:xfrm>
          <a:prstGeom prst="rect">
            <a:avLst/>
          </a:prstGeom>
          <a:noFill/>
        </p:spPr>
        <p:txBody>
          <a:bodyPr wrap="square" rtlCol="0">
            <a:spAutoFit/>
          </a:bodyPr>
          <a:lstStyle/>
          <a:p>
            <a:r>
              <a:rPr lang="en-US" altLang="ko-KR" sz="3200" b="1" dirty="0">
                <a:solidFill>
                  <a:schemeClr val="bg1"/>
                </a:solidFill>
              </a:rPr>
              <a:t>Getting </a:t>
            </a:r>
            <a:r>
              <a:rPr lang="en-US" altLang="ko-KR" sz="3200" b="1" dirty="0" smtClean="0">
                <a:solidFill>
                  <a:schemeClr val="bg1"/>
                </a:solidFill>
              </a:rPr>
              <a:t>the locations of </a:t>
            </a:r>
            <a:r>
              <a:rPr lang="en-US" altLang="ko-KR" sz="3200" b="1" dirty="0">
                <a:solidFill>
                  <a:schemeClr val="bg1"/>
                </a:solidFill>
              </a:rPr>
              <a:t>taxi </a:t>
            </a:r>
            <a:r>
              <a:rPr lang="en-US" altLang="ko-KR" sz="3200" b="1" dirty="0" smtClean="0">
                <a:solidFill>
                  <a:schemeClr val="bg1"/>
                </a:solidFill>
              </a:rPr>
              <a:t>stations </a:t>
            </a:r>
            <a:r>
              <a:rPr lang="en-US" altLang="ko-KR" sz="3200" b="1" dirty="0">
                <a:solidFill>
                  <a:schemeClr val="bg1"/>
                </a:solidFill>
              </a:rPr>
              <a:t>data </a:t>
            </a:r>
          </a:p>
        </p:txBody>
      </p:sp>
      <p:cxnSp>
        <p:nvCxnSpPr>
          <p:cNvPr id="11" name="직선 연결선 10"/>
          <p:cNvCxnSpPr/>
          <p:nvPr/>
        </p:nvCxnSpPr>
        <p:spPr>
          <a:xfrm>
            <a:off x="192024" y="265176"/>
            <a:ext cx="0" cy="786384"/>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141137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1415</TotalTime>
  <Words>2712</Words>
  <Application>Microsoft Office PowerPoint</Application>
  <PresentationFormat>와이드스크린</PresentationFormat>
  <Paragraphs>349</Paragraphs>
  <Slides>33</Slides>
  <Notes>33</Notes>
  <HiddenSlides>0</HiddenSlides>
  <MMClips>0</MMClips>
  <ScaleCrop>false</ScaleCrop>
  <HeadingPairs>
    <vt:vector size="6" baseType="variant">
      <vt:variant>
        <vt:lpstr>사용한 글꼴</vt:lpstr>
      </vt:variant>
      <vt:variant>
        <vt:i4>5</vt:i4>
      </vt:variant>
      <vt:variant>
        <vt:lpstr>테마</vt:lpstr>
      </vt:variant>
      <vt:variant>
        <vt:i4>1</vt:i4>
      </vt:variant>
      <vt:variant>
        <vt:lpstr>슬라이드 제목</vt:lpstr>
      </vt:variant>
      <vt:variant>
        <vt:i4>33</vt:i4>
      </vt:variant>
    </vt:vector>
  </HeadingPairs>
  <TitlesOfParts>
    <vt:vector size="39" baseType="lpstr">
      <vt:lpstr>inherit</vt:lpstr>
      <vt:lpstr>Noto Sans</vt:lpstr>
      <vt:lpstr>맑은 고딕</vt:lpstr>
      <vt:lpstr>Arial</vt:lpstr>
      <vt:lpstr>Wingdings</vt:lpstr>
      <vt:lpstr>Office 테마</vt:lpstr>
      <vt:lpstr>Finding demand for taxi by region using SNS</vt:lpstr>
      <vt:lpstr>Table of Contents</vt:lpstr>
      <vt:lpstr>PowerPoint 프레젠테이션</vt:lpstr>
      <vt:lpstr>PowerPoint 프레젠테이션</vt:lpstr>
      <vt:lpstr>PowerPoint 프레젠테이션</vt:lpstr>
      <vt:lpstr>PowerPoint 프레젠테이션</vt:lpstr>
      <vt:lpstr>PowerPoint 프레젠테이션</vt:lpstr>
      <vt:lpstr>Data Processing</vt:lpstr>
      <vt:lpstr>PowerPoint 프레젠테이션</vt:lpstr>
      <vt:lpstr>PowerPoint 프레젠테이션</vt:lpstr>
      <vt:lpstr>PowerPoint 프레젠테이션</vt:lpstr>
      <vt:lpstr>PowerPoint 프레젠테이션</vt:lpstr>
      <vt:lpstr>PowerPoint 프레젠테이션</vt:lpstr>
      <vt:lpstr>PowerPoint 프레젠테이션</vt:lpstr>
      <vt:lpstr>Divide Seoul district detail</vt:lpstr>
      <vt:lpstr>Table scheme (in MySQL)</vt:lpstr>
      <vt:lpstr>Server Functions Interface</vt:lpstr>
      <vt:lpstr>Server Functions Interface</vt:lpstr>
      <vt:lpstr>Implement of API using php</vt:lpstr>
      <vt:lpstr>Server Functions Interface</vt:lpstr>
      <vt:lpstr>Front-end development</vt:lpstr>
      <vt:lpstr>Front-end development</vt:lpstr>
      <vt:lpstr>Front-end development</vt:lpstr>
      <vt:lpstr>Front-end development</vt:lpstr>
      <vt:lpstr>Front-end development</vt:lpstr>
      <vt:lpstr>Front-end development</vt:lpstr>
      <vt:lpstr>Front-end development</vt:lpstr>
      <vt:lpstr>Front-end development</vt:lpstr>
      <vt:lpstr>Final Result</vt:lpstr>
      <vt:lpstr>PowerPoint 프레젠테이션</vt:lpstr>
      <vt:lpstr>PowerPoint 프레젠테이션</vt:lpstr>
      <vt:lpstr>Benefits of our service</vt:lpstr>
      <vt:lpstr>Thank You TeamWork makes the DreamWorks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Finding expecting demands of taxi passengers</dc:title>
  <dc:creator>서현영</dc:creator>
  <cp:lastModifiedBy>서현영</cp:lastModifiedBy>
  <cp:revision>133</cp:revision>
  <dcterms:created xsi:type="dcterms:W3CDTF">2021-04-08T12:46:09Z</dcterms:created>
  <dcterms:modified xsi:type="dcterms:W3CDTF">2021-06-13T07:43:14Z</dcterms:modified>
</cp:coreProperties>
</file>